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sldIdLst>
    <p:sldId id="257" r:id="rId2"/>
    <p:sldId id="444" r:id="rId3"/>
    <p:sldId id="465" r:id="rId4"/>
    <p:sldId id="466" r:id="rId5"/>
    <p:sldId id="467" r:id="rId6"/>
    <p:sldId id="412" r:id="rId7"/>
    <p:sldId id="454" r:id="rId8"/>
    <p:sldId id="455" r:id="rId9"/>
    <p:sldId id="456" r:id="rId10"/>
    <p:sldId id="457" r:id="rId11"/>
    <p:sldId id="453" r:id="rId12"/>
    <p:sldId id="409" r:id="rId13"/>
    <p:sldId id="458" r:id="rId14"/>
    <p:sldId id="423" r:id="rId15"/>
    <p:sldId id="424" r:id="rId16"/>
    <p:sldId id="425" r:id="rId17"/>
    <p:sldId id="426" r:id="rId18"/>
    <p:sldId id="427" r:id="rId19"/>
    <p:sldId id="429" r:id="rId20"/>
    <p:sldId id="463" r:id="rId21"/>
    <p:sldId id="459" r:id="rId22"/>
    <p:sldId id="430" r:id="rId23"/>
    <p:sldId id="388" r:id="rId24"/>
    <p:sldId id="445" r:id="rId25"/>
    <p:sldId id="431" r:id="rId26"/>
    <p:sldId id="432" r:id="rId27"/>
    <p:sldId id="464" r:id="rId28"/>
    <p:sldId id="448" r:id="rId29"/>
    <p:sldId id="449" r:id="rId30"/>
    <p:sldId id="395" r:id="rId31"/>
    <p:sldId id="428" r:id="rId32"/>
    <p:sldId id="447" r:id="rId33"/>
    <p:sldId id="394" r:id="rId34"/>
    <p:sldId id="268" r:id="rId35"/>
    <p:sldId id="460" r:id="rId36"/>
    <p:sldId id="461" r:id="rId37"/>
    <p:sldId id="434" r:id="rId38"/>
    <p:sldId id="435" r:id="rId39"/>
    <p:sldId id="446" r:id="rId40"/>
    <p:sldId id="278" r:id="rId41"/>
    <p:sldId id="437" r:id="rId42"/>
    <p:sldId id="438" r:id="rId43"/>
    <p:sldId id="390" r:id="rId44"/>
    <p:sldId id="440" r:id="rId45"/>
    <p:sldId id="441" r:id="rId46"/>
    <p:sldId id="442" r:id="rId47"/>
    <p:sldId id="443" r:id="rId48"/>
    <p:sldId id="389" r:id="rId49"/>
    <p:sldId id="450" r:id="rId50"/>
    <p:sldId id="462" r:id="rId51"/>
    <p:sldId id="451" r:id="rId5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8F8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8764AF-864E-46F7-9A60-74B11B56FE3E}" v="4" dt="2024-10-02T14:11:39.1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5250" autoAdjust="0"/>
  </p:normalViewPr>
  <p:slideViewPr>
    <p:cSldViewPr>
      <p:cViewPr varScale="1">
        <p:scale>
          <a:sx n="118" d="100"/>
          <a:sy n="118" d="100"/>
        </p:scale>
        <p:origin x="142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ffany Holbrook" userId="b9f46fe0-a78f-43b4-ac8f-caea790e4737" providerId="ADAL" clId="{608764AF-864E-46F7-9A60-74B11B56FE3E}"/>
    <pc:docChg chg="custSel addSld modSld">
      <pc:chgData name="Tiffany Holbrook" userId="b9f46fe0-a78f-43b4-ac8f-caea790e4737" providerId="ADAL" clId="{608764AF-864E-46F7-9A60-74B11B56FE3E}" dt="2024-10-02T14:13:34.224" v="835" actId="1076"/>
      <pc:docMkLst>
        <pc:docMk/>
      </pc:docMkLst>
      <pc:sldChg chg="addSp modSp mod">
        <pc:chgData name="Tiffany Holbrook" userId="b9f46fe0-a78f-43b4-ac8f-caea790e4737" providerId="ADAL" clId="{608764AF-864E-46F7-9A60-74B11B56FE3E}" dt="2024-10-02T13:12:40.943" v="17" actId="1076"/>
        <pc:sldMkLst>
          <pc:docMk/>
          <pc:sldMk cId="4095411393" sldId="444"/>
        </pc:sldMkLst>
        <pc:spChg chg="mod">
          <ac:chgData name="Tiffany Holbrook" userId="b9f46fe0-a78f-43b4-ac8f-caea790e4737" providerId="ADAL" clId="{608764AF-864E-46F7-9A60-74B11B56FE3E}" dt="2024-10-02T13:12:40.943" v="17" actId="1076"/>
          <ac:spMkLst>
            <pc:docMk/>
            <pc:sldMk cId="4095411393" sldId="444"/>
            <ac:spMk id="7" creationId="{2E0A9342-6A16-C00A-88CA-B41F115976ED}"/>
          </ac:spMkLst>
        </pc:spChg>
        <pc:picChg chg="add mod">
          <ac:chgData name="Tiffany Holbrook" userId="b9f46fe0-a78f-43b4-ac8f-caea790e4737" providerId="ADAL" clId="{608764AF-864E-46F7-9A60-74B11B56FE3E}" dt="2024-10-02T13:12:35.443" v="16" actId="14100"/>
          <ac:picMkLst>
            <pc:docMk/>
            <pc:sldMk cId="4095411393" sldId="444"/>
            <ac:picMk id="3" creationId="{6979D505-38B3-9915-D550-4FCA214D3178}"/>
          </ac:picMkLst>
        </pc:picChg>
        <pc:picChg chg="mod">
          <ac:chgData name="Tiffany Holbrook" userId="b9f46fe0-a78f-43b4-ac8f-caea790e4737" providerId="ADAL" clId="{608764AF-864E-46F7-9A60-74B11B56FE3E}" dt="2024-10-02T13:12:27.784" v="13" actId="1076"/>
          <ac:picMkLst>
            <pc:docMk/>
            <pc:sldMk cId="4095411393" sldId="444"/>
            <ac:picMk id="6" creationId="{9F0C005A-2659-F88B-DF88-EFAE42BB4AD7}"/>
          </ac:picMkLst>
        </pc:picChg>
      </pc:sldChg>
      <pc:sldChg chg="addSp delSp modSp new mod">
        <pc:chgData name="Tiffany Holbrook" userId="b9f46fe0-a78f-43b4-ac8f-caea790e4737" providerId="ADAL" clId="{608764AF-864E-46F7-9A60-74B11B56FE3E}" dt="2024-10-02T13:51:57.829" v="338" actId="20577"/>
        <pc:sldMkLst>
          <pc:docMk/>
          <pc:sldMk cId="2925740495" sldId="465"/>
        </pc:sldMkLst>
        <pc:spChg chg="del">
          <ac:chgData name="Tiffany Holbrook" userId="b9f46fe0-a78f-43b4-ac8f-caea790e4737" providerId="ADAL" clId="{608764AF-864E-46F7-9A60-74B11B56FE3E}" dt="2024-10-02T13:13:47.625" v="24" actId="478"/>
          <ac:spMkLst>
            <pc:docMk/>
            <pc:sldMk cId="2925740495" sldId="465"/>
            <ac:spMk id="2" creationId="{E51818EE-D78D-30A2-B6C7-EA295475A171}"/>
          </ac:spMkLst>
        </pc:spChg>
        <pc:spChg chg="del">
          <ac:chgData name="Tiffany Holbrook" userId="b9f46fe0-a78f-43b4-ac8f-caea790e4737" providerId="ADAL" clId="{608764AF-864E-46F7-9A60-74B11B56FE3E}" dt="2024-10-02T13:13:21.554" v="19" actId="478"/>
          <ac:spMkLst>
            <pc:docMk/>
            <pc:sldMk cId="2925740495" sldId="465"/>
            <ac:spMk id="3" creationId="{E8E05881-30EC-AA0C-F7D7-3C54CB8B8C40}"/>
          </ac:spMkLst>
        </pc:spChg>
        <pc:spChg chg="add mod">
          <ac:chgData name="Tiffany Holbrook" userId="b9f46fe0-a78f-43b4-ac8f-caea790e4737" providerId="ADAL" clId="{608764AF-864E-46F7-9A60-74B11B56FE3E}" dt="2024-10-02T13:14:35.940" v="42" actId="1076"/>
          <ac:spMkLst>
            <pc:docMk/>
            <pc:sldMk cId="2925740495" sldId="465"/>
            <ac:spMk id="6" creationId="{E31A19B4-8489-EF63-B436-DFA8F61CD43F}"/>
          </ac:spMkLst>
        </pc:spChg>
        <pc:spChg chg="add mod">
          <ac:chgData name="Tiffany Holbrook" userId="b9f46fe0-a78f-43b4-ac8f-caea790e4737" providerId="ADAL" clId="{608764AF-864E-46F7-9A60-74B11B56FE3E}" dt="2024-10-02T13:51:57.829" v="338" actId="20577"/>
          <ac:spMkLst>
            <pc:docMk/>
            <pc:sldMk cId="2925740495" sldId="465"/>
            <ac:spMk id="7" creationId="{217F90C1-5562-7A7A-EE02-87391C459A81}"/>
          </ac:spMkLst>
        </pc:spChg>
        <pc:picChg chg="add mod modCrop">
          <ac:chgData name="Tiffany Holbrook" userId="b9f46fe0-a78f-43b4-ac8f-caea790e4737" providerId="ADAL" clId="{608764AF-864E-46F7-9A60-74B11B56FE3E}" dt="2024-10-02T13:15:04.187" v="50" actId="18131"/>
          <ac:picMkLst>
            <pc:docMk/>
            <pc:sldMk cId="2925740495" sldId="465"/>
            <ac:picMk id="5" creationId="{33FD9A2C-8F32-3F3D-A498-1B5776D12D3B}"/>
          </ac:picMkLst>
        </pc:picChg>
      </pc:sldChg>
      <pc:sldChg chg="addSp delSp modSp new mod">
        <pc:chgData name="Tiffany Holbrook" userId="b9f46fe0-a78f-43b4-ac8f-caea790e4737" providerId="ADAL" clId="{608764AF-864E-46F7-9A60-74B11B56FE3E}" dt="2024-10-02T13:59:52.289" v="735" actId="1076"/>
        <pc:sldMkLst>
          <pc:docMk/>
          <pc:sldMk cId="4238374003" sldId="466"/>
        </pc:sldMkLst>
        <pc:spChg chg="mod">
          <ac:chgData name="Tiffany Holbrook" userId="b9f46fe0-a78f-43b4-ac8f-caea790e4737" providerId="ADAL" clId="{608764AF-864E-46F7-9A60-74B11B56FE3E}" dt="2024-10-02T13:52:27.602" v="370" actId="1076"/>
          <ac:spMkLst>
            <pc:docMk/>
            <pc:sldMk cId="4238374003" sldId="466"/>
            <ac:spMk id="2" creationId="{CE2166C0-B1DA-6366-0001-84122E831B2D}"/>
          </ac:spMkLst>
        </pc:spChg>
        <pc:spChg chg="del">
          <ac:chgData name="Tiffany Holbrook" userId="b9f46fe0-a78f-43b4-ac8f-caea790e4737" providerId="ADAL" clId="{608764AF-864E-46F7-9A60-74B11B56FE3E}" dt="2024-10-02T13:52:30.457" v="371" actId="478"/>
          <ac:spMkLst>
            <pc:docMk/>
            <pc:sldMk cId="4238374003" sldId="466"/>
            <ac:spMk id="3" creationId="{76EB35FA-A5AF-A9F8-6F3C-EF864887B051}"/>
          </ac:spMkLst>
        </pc:spChg>
        <pc:spChg chg="add mod">
          <ac:chgData name="Tiffany Holbrook" userId="b9f46fe0-a78f-43b4-ac8f-caea790e4737" providerId="ADAL" clId="{608764AF-864E-46F7-9A60-74B11B56FE3E}" dt="2024-10-02T13:59:52.289" v="735" actId="1076"/>
          <ac:spMkLst>
            <pc:docMk/>
            <pc:sldMk cId="4238374003" sldId="466"/>
            <ac:spMk id="6" creationId="{EE7B12D6-D5B0-A622-FA42-AE26F3107E65}"/>
          </ac:spMkLst>
        </pc:spChg>
        <pc:picChg chg="add mod">
          <ac:chgData name="Tiffany Holbrook" userId="b9f46fe0-a78f-43b4-ac8f-caea790e4737" providerId="ADAL" clId="{608764AF-864E-46F7-9A60-74B11B56FE3E}" dt="2024-10-02T13:53:14.656" v="375" actId="14100"/>
          <ac:picMkLst>
            <pc:docMk/>
            <pc:sldMk cId="4238374003" sldId="466"/>
            <ac:picMk id="5" creationId="{0E6AF9D9-D306-3F55-F42C-CD17F0717019}"/>
          </ac:picMkLst>
        </pc:picChg>
      </pc:sldChg>
      <pc:sldChg chg="addSp delSp modSp new mod">
        <pc:chgData name="Tiffany Holbrook" userId="b9f46fe0-a78f-43b4-ac8f-caea790e4737" providerId="ADAL" clId="{608764AF-864E-46F7-9A60-74B11B56FE3E}" dt="2024-10-02T14:13:34.224" v="835" actId="1076"/>
        <pc:sldMkLst>
          <pc:docMk/>
          <pc:sldMk cId="3954746342" sldId="467"/>
        </pc:sldMkLst>
        <pc:spChg chg="mod">
          <ac:chgData name="Tiffany Holbrook" userId="b9f46fe0-a78f-43b4-ac8f-caea790e4737" providerId="ADAL" clId="{608764AF-864E-46F7-9A60-74B11B56FE3E}" dt="2024-10-02T14:12:40.357" v="824" actId="20577"/>
          <ac:spMkLst>
            <pc:docMk/>
            <pc:sldMk cId="3954746342" sldId="467"/>
            <ac:spMk id="2" creationId="{973FF7FD-F8DE-775C-862E-A56A2BBC6DEB}"/>
          </ac:spMkLst>
        </pc:spChg>
        <pc:spChg chg="del">
          <ac:chgData name="Tiffany Holbrook" userId="b9f46fe0-a78f-43b4-ac8f-caea790e4737" providerId="ADAL" clId="{608764AF-864E-46F7-9A60-74B11B56FE3E}" dt="2024-10-02T14:00:19.334" v="759" actId="478"/>
          <ac:spMkLst>
            <pc:docMk/>
            <pc:sldMk cId="3954746342" sldId="467"/>
            <ac:spMk id="3" creationId="{47EFF6C8-D43F-26A7-6613-4BFE8801A1FD}"/>
          </ac:spMkLst>
        </pc:spChg>
        <pc:spChg chg="add mod">
          <ac:chgData name="Tiffany Holbrook" userId="b9f46fe0-a78f-43b4-ac8f-caea790e4737" providerId="ADAL" clId="{608764AF-864E-46F7-9A60-74B11B56FE3E}" dt="2024-10-02T14:11:56.673" v="816" actId="20577"/>
          <ac:spMkLst>
            <pc:docMk/>
            <pc:sldMk cId="3954746342" sldId="467"/>
            <ac:spMk id="6" creationId="{ABB22A4B-D980-E03A-FEE3-3FD764F58D72}"/>
          </ac:spMkLst>
        </pc:spChg>
        <pc:spChg chg="add mod">
          <ac:chgData name="Tiffany Holbrook" userId="b9f46fe0-a78f-43b4-ac8f-caea790e4737" providerId="ADAL" clId="{608764AF-864E-46F7-9A60-74B11B56FE3E}" dt="2024-10-02T14:13:21.207" v="831" actId="1076"/>
          <ac:spMkLst>
            <pc:docMk/>
            <pc:sldMk cId="3954746342" sldId="467"/>
            <ac:spMk id="8" creationId="{B5D41392-08B8-277E-2605-F728DDF6B8D2}"/>
          </ac:spMkLst>
        </pc:spChg>
        <pc:spChg chg="add mod">
          <ac:chgData name="Tiffany Holbrook" userId="b9f46fe0-a78f-43b4-ac8f-caea790e4737" providerId="ADAL" clId="{608764AF-864E-46F7-9A60-74B11B56FE3E}" dt="2024-10-02T14:13:34.224" v="835" actId="1076"/>
          <ac:spMkLst>
            <pc:docMk/>
            <pc:sldMk cId="3954746342" sldId="467"/>
            <ac:spMk id="10" creationId="{EC93BB0C-B4F9-44F8-351B-D00B72375F23}"/>
          </ac:spMkLst>
        </pc:spChg>
        <pc:picChg chg="add mod">
          <ac:chgData name="Tiffany Holbrook" userId="b9f46fe0-a78f-43b4-ac8f-caea790e4737" providerId="ADAL" clId="{608764AF-864E-46F7-9A60-74B11B56FE3E}" dt="2024-10-02T14:11:32.245" v="761" actId="1076"/>
          <ac:picMkLst>
            <pc:docMk/>
            <pc:sldMk cId="3954746342" sldId="467"/>
            <ac:picMk id="5" creationId="{B66B6809-A108-67B8-A0B5-50C616558E4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5C1AA1D-3ADF-4D26-BEB3-7B1F1001DA3A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02ED55B-AB26-465F-A491-C4C87C4601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2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1DE0C-4AB2-4B68-AEBE-CB43FCF1633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953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94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89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61B-8DE2-461E-9B73-53AB50D6AB4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67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EPA website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61B-8DE2-461E-9B73-53AB50D6AB4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94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151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27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38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320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61B-8DE2-461E-9B73-53AB50D6AB4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372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74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1DE0C-4AB2-4B68-AEBE-CB43FCF1633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923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5626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61B-8DE2-461E-9B73-53AB50D6AB4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286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61B-8DE2-461E-9B73-53AB50D6AB4A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6588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61B-8DE2-461E-9B73-53AB50D6AB4A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3256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B261B-8DE2-461E-9B73-53AB50D6AB4A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160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1DE0C-4AB2-4B68-AEBE-CB43FCF1633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06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1DE0C-4AB2-4B68-AEBE-CB43FCF1633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27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1DE0C-4AB2-4B68-AEBE-CB43FCF1633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37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1DE0C-4AB2-4B68-AEBE-CB43FCF1633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22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63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508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ED55B-AB26-465F-A491-C4C87C4601F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40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6C1A-C9EF-4B97-BB87-C01D6EB620D8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D6C1A-C9EF-4B97-BB87-C01D6EB620D8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2D950-D3BB-4B13-B9EE-CD55822181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2016 Mountain Logo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391400" y="228600"/>
            <a:ext cx="1600204" cy="964864"/>
          </a:xfrm>
          <a:prstGeom prst="rect">
            <a:avLst/>
          </a:prstGeom>
        </p:spPr>
      </p:pic>
      <p:sp>
        <p:nvSpPr>
          <p:cNvPr id="9" name="Parallelogram 8"/>
          <p:cNvSpPr/>
          <p:nvPr/>
        </p:nvSpPr>
        <p:spPr>
          <a:xfrm>
            <a:off x="0" y="0"/>
            <a:ext cx="7543800" cy="1066800"/>
          </a:xfrm>
          <a:prstGeom prst="parallelogram">
            <a:avLst>
              <a:gd name="adj" fmla="val 77381"/>
            </a:avLst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" cy="1066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pexels.com/photo/person-washing-his-hand-545014/" TargetMode="Externa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goodfoodie-keith.blogspot.com/2011/12/sweet-sour-pork.html" TargetMode="External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pn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12" Type="http://schemas.openxmlformats.org/officeDocument/2006/relationships/image" Target="../media/image94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11" Type="http://schemas.openxmlformats.org/officeDocument/2006/relationships/image" Target="../media/image93.png"/><Relationship Id="rId5" Type="http://schemas.openxmlformats.org/officeDocument/2006/relationships/image" Target="../media/image87.jpeg"/><Relationship Id="rId15" Type="http://schemas.openxmlformats.org/officeDocument/2006/relationships/image" Target="../media/image9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png"/><Relationship Id="rId14" Type="http://schemas.openxmlformats.org/officeDocument/2006/relationships/image" Target="../media/image9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png"/><Relationship Id="rId7" Type="http://schemas.openxmlformats.org/officeDocument/2006/relationships/image" Target="../media/image12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4" Type="http://schemas.openxmlformats.org/officeDocument/2006/relationships/image" Target="../media/image118.jpeg"/><Relationship Id="rId9" Type="http://schemas.openxmlformats.org/officeDocument/2006/relationships/image" Target="../media/image1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28600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useo Slab 500" pitchFamily="50" charset="0"/>
              </a:rPr>
              <a:t>2023 PK Guide</a:t>
            </a:r>
          </a:p>
        </p:txBody>
      </p:sp>
      <p:pic>
        <p:nvPicPr>
          <p:cNvPr id="6" name="Picture 5" descr="A collage of different types of water purification devices&#10;&#10;Description automatically generated">
            <a:extLst>
              <a:ext uri="{FF2B5EF4-FFF2-40B4-BE49-F238E27FC236}">
                <a16:creationId xmlns:a16="http://schemas.microsoft.com/office/drawing/2014/main" id="{EB5ED665-A970-035A-8CBB-C8DA5714FD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4"/>
          <a:stretch/>
        </p:blipFill>
        <p:spPr>
          <a:xfrm>
            <a:off x="-1325" y="1143000"/>
            <a:ext cx="9145325" cy="5715000"/>
          </a:xfrm>
          <a:prstGeom prst="rect">
            <a:avLst/>
          </a:prstGeom>
        </p:spPr>
      </p:pic>
    </p:spTree>
  </p:cSld>
  <p:clrMapOvr>
    <a:masterClrMapping/>
  </p:clrMapOvr>
  <p:transition advClick="0" advTm="12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Complete Kitchen Sink Packages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2F5A1E-7C50-925C-6B0F-CAC725650353}"/>
              </a:ext>
            </a:extLst>
          </p:cNvPr>
          <p:cNvSpPr txBox="1"/>
          <p:nvPr/>
        </p:nvSpPr>
        <p:spPr>
          <a:xfrm>
            <a:off x="300087" y="1690062"/>
            <a:ext cx="457671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There are 8 total packages available and you can chose from 12 of our most popular finishes. </a:t>
            </a:r>
          </a:p>
          <a:p>
            <a:endParaRPr lang="en-US" dirty="0">
              <a:solidFill>
                <a:srgbClr val="333333"/>
              </a:solidFill>
              <a:latin typeface="Raleway" pitchFamily="2" charset="0"/>
            </a:endParaRP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And the best part…each package represents a 10% savings compared to purchasing items separately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D48804-C259-6041-BB01-2BC9B90CA69B}"/>
              </a:ext>
            </a:extLst>
          </p:cNvPr>
          <p:cNvSpPr txBox="1"/>
          <p:nvPr/>
        </p:nvSpPr>
        <p:spPr>
          <a:xfrm>
            <a:off x="300087" y="4191000"/>
            <a:ext cx="457671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dirty="0">
                <a:solidFill>
                  <a:srgbClr val="FF0000"/>
                </a:solidFill>
                <a:effectLst/>
                <a:latin typeface="Raleway" pitchFamily="2" charset="0"/>
              </a:rPr>
              <a:t>Packages include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33333"/>
                </a:solidFill>
                <a:latin typeface="Raleway" pitchFamily="2" charset="0"/>
              </a:rPr>
              <a:t>STEALTH750 (3/4 hp) Disposer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33333"/>
                </a:solidFill>
                <a:latin typeface="Raleway" pitchFamily="2" charset="0"/>
              </a:rPr>
              <a:t>Air Switch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33333"/>
                </a:solidFill>
                <a:latin typeface="Raleway" pitchFamily="2" charset="0"/>
              </a:rPr>
              <a:t>STEALTHTRAP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33333"/>
                </a:solidFill>
                <a:latin typeface="Raleway" pitchFamily="2" charset="0"/>
              </a:rPr>
              <a:t>Disposer Trim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33333"/>
                </a:solidFill>
                <a:latin typeface="Raleway" pitchFamily="2" charset="0"/>
              </a:rPr>
              <a:t>Sink Strainer (if double bowl)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67DDB7-1FFE-892A-0161-C2DAE86EA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799" y="2485855"/>
            <a:ext cx="3810000" cy="341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79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STEALTH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81400" y="1371600"/>
            <a:ext cx="4876800" cy="348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All STEALTH models have </a:t>
            </a:r>
            <a:r>
              <a:rPr lang="en-US" sz="3200" b="1" i="1" u="sng" dirty="0">
                <a:solidFill>
                  <a:srgbClr val="FF0000"/>
                </a:solidFill>
              </a:rPr>
              <a:t>LIFETIME</a:t>
            </a:r>
            <a:r>
              <a:rPr lang="en-US" sz="3200" b="1" dirty="0">
                <a:solidFill>
                  <a:srgbClr val="FF0000"/>
                </a:solidFill>
              </a:rPr>
              <a:t> Warranty</a:t>
            </a:r>
            <a:r>
              <a:rPr lang="en-US" sz="3200" dirty="0">
                <a:solidFill>
                  <a:srgbClr val="FF0000"/>
                </a:solidFill>
              </a:rPr>
              <a:t>!</a:t>
            </a:r>
          </a:p>
          <a:p>
            <a:pPr algn="ctr"/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sz="3200" dirty="0"/>
              <a:t>⅝ hp – 3400 RPM</a:t>
            </a:r>
          </a:p>
          <a:p>
            <a:pPr algn="ctr"/>
            <a:endParaRPr lang="en-US" sz="1050" dirty="0"/>
          </a:p>
          <a:p>
            <a:pPr algn="ctr"/>
            <a:r>
              <a:rPr lang="en-US" sz="3200" dirty="0"/>
              <a:t> ¾ hp – 3600 RPM</a:t>
            </a:r>
          </a:p>
          <a:p>
            <a:pPr algn="ctr"/>
            <a:endParaRPr lang="en-US" sz="1050" dirty="0"/>
          </a:p>
          <a:p>
            <a:pPr algn="ctr"/>
            <a:r>
              <a:rPr lang="en-US" sz="3200" dirty="0"/>
              <a:t>1-¼ hp – 4000 RPM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4B0F7C-A094-47B7-9945-D5A16859D0CC}"/>
              </a:ext>
            </a:extLst>
          </p:cNvPr>
          <p:cNvSpPr txBox="1"/>
          <p:nvPr/>
        </p:nvSpPr>
        <p:spPr>
          <a:xfrm>
            <a:off x="3563815" y="5415395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Not sold in Big Box retail stores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6C8AE20-4966-E0AA-49C1-9951233B4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9733" r="6666" b="1651"/>
          <a:stretch/>
        </p:blipFill>
        <p:spPr bwMode="auto">
          <a:xfrm>
            <a:off x="822489" y="1219200"/>
            <a:ext cx="2438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791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altLang="en-US" sz="2400" dirty="0"/>
              <a:t>Mountain Perfect Grind disposers are 30% faster (2800 to 4000 RPMs) vs the ISE AC motor (1725 RPM).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altLang="en-US" sz="2400" dirty="0"/>
              <a:t>Motor Speed + Design of Chamber = FASTER GRINDING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altLang="en-US" sz="2400" dirty="0"/>
              <a:t>This means the consumer finished the job much faster and spends less time over the sink.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altLang="en-US" sz="2400" dirty="0" err="1"/>
              <a:t>ProSelect</a:t>
            </a:r>
            <a:r>
              <a:rPr lang="en-US" altLang="en-US" sz="2400" dirty="0"/>
              <a:t> and STEALTH are all septic system safe. 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Speed and Performance</a:t>
            </a:r>
          </a:p>
        </p:txBody>
      </p:sp>
    </p:spTree>
    <p:extLst>
      <p:ext uri="{BB962C8B-B14F-4D97-AF65-F5344CB8AC3E}">
        <p14:creationId xmlns:p14="http://schemas.microsoft.com/office/powerpoint/2010/main" val="1622793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Batch Feed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3D430B-C771-2161-A946-986FA503AF59}"/>
              </a:ext>
            </a:extLst>
          </p:cNvPr>
          <p:cNvSpPr txBox="1"/>
          <p:nvPr/>
        </p:nvSpPr>
        <p:spPr>
          <a:xfrm>
            <a:off x="228600" y="1676400"/>
            <a:ext cx="41148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b="1" i="0" dirty="0">
                <a:solidFill>
                  <a:srgbClr val="333333"/>
                </a:solidFill>
                <a:effectLst/>
                <a:latin typeface="Raleway" pitchFamily="2" charset="0"/>
              </a:rPr>
              <a:t>MT777BF/***</a:t>
            </a:r>
          </a:p>
          <a:p>
            <a:pPr algn="ctr" fontAlgn="base"/>
            <a:endParaRPr lang="en-US" b="1" i="0" dirty="0">
              <a:solidFill>
                <a:srgbClr val="333333"/>
              </a:solidFill>
              <a:effectLst/>
              <a:latin typeface="Raleway" pitchFamily="2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 Converts a continuous feed disposer to batch feed with no rewiring needed</a:t>
            </a:r>
          </a:p>
          <a:p>
            <a:pPr algn="l" fontAlgn="base"/>
            <a:endParaRPr lang="en-US" b="0" i="0" dirty="0">
              <a:solidFill>
                <a:srgbClr val="333333"/>
              </a:solidFill>
              <a:effectLst/>
              <a:latin typeface="Raleway" pitchFamily="2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 Dual Functionality: Can be used as a normal strainer basket when disposer is not in use</a:t>
            </a:r>
          </a:p>
          <a:p>
            <a:pPr algn="l" fontAlgn="base"/>
            <a:endParaRPr lang="en-US" b="0" i="0" dirty="0">
              <a:solidFill>
                <a:srgbClr val="333333"/>
              </a:solidFill>
              <a:effectLst/>
              <a:latin typeface="Raleway" pitchFamily="2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 Fully plated stainless steel strainer                                                                                        basket and sink flange</a:t>
            </a:r>
          </a:p>
          <a:p>
            <a:pPr algn="l" fontAlgn="base"/>
            <a:endParaRPr lang="en-US" b="0" i="0" dirty="0">
              <a:solidFill>
                <a:srgbClr val="333333"/>
              </a:solidFill>
              <a:effectLst/>
              <a:latin typeface="Raleway" pitchFamily="2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 STEALTH 750 Disposer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5DBBB34-2F49-D2A8-37F8-BF63FC95C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" t="12435" r="7101" b="12435"/>
          <a:stretch/>
        </p:blipFill>
        <p:spPr bwMode="auto">
          <a:xfrm>
            <a:off x="4538221" y="2160213"/>
            <a:ext cx="4114801" cy="300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370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Kitchen Sink Accessories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1219200"/>
            <a:ext cx="601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Air Switches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8200" y="2057400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Safety – Eliminate the risk of electrical shock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Perfect for island sink installations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936765"/>
            <a:ext cx="3886200" cy="37052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25F97B-FF9F-0E7A-3519-706605D97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316958"/>
            <a:ext cx="4524375" cy="34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56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Kitchen Sink Accessories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34" y="1114694"/>
            <a:ext cx="601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Deluxe Air Switches</a:t>
            </a:r>
          </a:p>
        </p:txBody>
      </p:sp>
      <p:pic>
        <p:nvPicPr>
          <p:cNvPr id="1026" name="Picture 2" descr="http://resources.stonemediaworks.com/product/images/7161_1_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9" y="4395045"/>
            <a:ext cx="1138374" cy="148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resources.stonemediaworks.com/product/images/7162_1_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899" y="4244727"/>
            <a:ext cx="1216313" cy="167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00399" y="6009975"/>
            <a:ext cx="966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MT957R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5918281"/>
            <a:ext cx="966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MT957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05400" y="5456616"/>
            <a:ext cx="3558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NOTE: </a:t>
            </a:r>
            <a:r>
              <a:rPr lang="en-US" dirty="0"/>
              <a:t>Some manufacturers do not offer air switches: i.e. Kohler, DXV, Grohe, Hansgrohe,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1FC8D4-2D8C-434D-BFEC-DCE4C7A9C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83" y="4413333"/>
            <a:ext cx="2006916" cy="167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C07ABE-E94F-4AA2-A040-C69481182C81}"/>
              </a:ext>
            </a:extLst>
          </p:cNvPr>
          <p:cNvSpPr txBox="1"/>
          <p:nvPr/>
        </p:nvSpPr>
        <p:spPr>
          <a:xfrm>
            <a:off x="2054802" y="6194108"/>
            <a:ext cx="966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MT962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FB333F-E36E-40F1-8DD3-552E84F18F2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9077" y="1605989"/>
            <a:ext cx="2611906" cy="21765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839C41-8296-475A-B218-6605E6A9CA15}"/>
              </a:ext>
            </a:extLst>
          </p:cNvPr>
          <p:cNvSpPr txBox="1"/>
          <p:nvPr/>
        </p:nvSpPr>
        <p:spPr>
          <a:xfrm>
            <a:off x="4113532" y="3770394"/>
            <a:ext cx="966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MT962R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E9527B-5746-4CCD-973E-7C4DF34CF330}"/>
              </a:ext>
            </a:extLst>
          </p:cNvPr>
          <p:cNvSpPr txBox="1"/>
          <p:nvPr/>
        </p:nvSpPr>
        <p:spPr>
          <a:xfrm>
            <a:off x="5619907" y="3496722"/>
            <a:ext cx="33805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Solid Brass Button &amp; Flange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Longer Threaded Shank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Better Price Point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F2F33-6EA5-41CC-916E-C69E0CAABC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532" t="15217" r="31450" b="11043"/>
          <a:stretch/>
        </p:blipFill>
        <p:spPr>
          <a:xfrm>
            <a:off x="864466" y="1735357"/>
            <a:ext cx="1000035" cy="20472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723C6C9-D61C-4B8B-AFA2-3D7E67734520}"/>
              </a:ext>
            </a:extLst>
          </p:cNvPr>
          <p:cNvSpPr txBox="1"/>
          <p:nvPr/>
        </p:nvSpPr>
        <p:spPr>
          <a:xfrm>
            <a:off x="804096" y="3756744"/>
            <a:ext cx="966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MT964K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5F4520E-04A7-4155-9484-E7E3378F2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4" t="13826" r="31449" b="9652"/>
          <a:stretch/>
        </p:blipFill>
        <p:spPr bwMode="auto">
          <a:xfrm>
            <a:off x="2620434" y="1722217"/>
            <a:ext cx="966931" cy="212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4D43584-2852-472E-B870-260D21F0274B}"/>
              </a:ext>
            </a:extLst>
          </p:cNvPr>
          <p:cNvSpPr txBox="1"/>
          <p:nvPr/>
        </p:nvSpPr>
        <p:spPr>
          <a:xfrm>
            <a:off x="2526961" y="3821223"/>
            <a:ext cx="966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MT964T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1511A3-4183-C916-6CEB-70C8A2F94F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3899" y="1196533"/>
            <a:ext cx="543877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89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Kitchen Sink Accessories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15078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Sink Strainers &amp; Matching Disposer Flanges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4054941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MT8799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128239" y="2350473"/>
            <a:ext cx="200907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Traditional</a:t>
            </a:r>
            <a:endParaRPr lang="en-US" sz="2400" b="1" dirty="0"/>
          </a:p>
          <a:p>
            <a:pPr algn="ctr"/>
            <a:r>
              <a:rPr lang="en-US" dirty="0"/>
              <a:t>Duo Strainer</a:t>
            </a:r>
          </a:p>
        </p:txBody>
      </p:sp>
      <p:pic>
        <p:nvPicPr>
          <p:cNvPr id="2052" name="Picture 4" descr="http://resources.stonemediaworks.com/product/images/7163_1_Larg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82" y="2922033"/>
            <a:ext cx="2379728" cy="178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75282" y="3403061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Sink</a:t>
            </a:r>
          </a:p>
        </p:txBody>
      </p:sp>
      <p:pic>
        <p:nvPicPr>
          <p:cNvPr id="2054" name="Picture 6" descr="http://resources.stonemediaworks.com/product/images/7166_1_Larg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4800600"/>
            <a:ext cx="274319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81000" y="6067186"/>
            <a:ext cx="1090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MT7799EV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6300" y="6312701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Disposer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43200" y="5681291"/>
            <a:ext cx="2057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Extended flange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3 bolts included to used when installing on thinner sinks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17131" y="2495403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Classic</a:t>
            </a:r>
            <a:endParaRPr lang="en-US" sz="2400" b="1" dirty="0"/>
          </a:p>
        </p:txBody>
      </p:sp>
      <p:pic>
        <p:nvPicPr>
          <p:cNvPr id="2056" name="Picture 8" descr="http://resources.stonemediaworks.com/product/images/2985_1_Original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349" y="3085634"/>
            <a:ext cx="1500188" cy="163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084877" y="4474731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MT300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34908" y="3519183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Sink</a:t>
            </a:r>
          </a:p>
        </p:txBody>
      </p:sp>
      <p:pic>
        <p:nvPicPr>
          <p:cNvPr id="2058" name="Picture 10" descr="http://resources.stonemediaworks.com/product/images/2960_1_Original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264" y="3415358"/>
            <a:ext cx="1625964" cy="158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819900" y="4580109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MT200EV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43129" y="4782508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Disposer</a:t>
            </a:r>
          </a:p>
        </p:txBody>
      </p:sp>
      <p:pic>
        <p:nvPicPr>
          <p:cNvPr id="2060" name="Picture 12" descr="http://resources.stonemediaworks.com/product/images/2963_1_Original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175" y="5002300"/>
            <a:ext cx="1605999" cy="16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858000" y="6248400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MT202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17565" y="6482751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Disposer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98957" y="5945974"/>
            <a:ext cx="2057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Extended flange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20EDF-557B-F854-A7CD-C31C96848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2451" y="1623963"/>
            <a:ext cx="4076700" cy="128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52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Kitchen Sink Accessories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15078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Sink Strainers &amp; Matching Disposer Flanges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2166" y="3657600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MT310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600" y="1943594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Contemporary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22527" y="3885712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Sink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67400" y="1943594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3-in-1</a:t>
            </a:r>
            <a:endParaRPr lang="en-US" sz="2400" b="1" dirty="0"/>
          </a:p>
        </p:txBody>
      </p:sp>
      <p:pic>
        <p:nvPicPr>
          <p:cNvPr id="3074" name="Picture 2" descr="http://resources.stonemediaworks.com/product/images/7164_1_Larg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1719" y="2311611"/>
            <a:ext cx="2229896" cy="167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resources.stonemediaworks.com/product/images/7167_1_Large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58" y="3740589"/>
            <a:ext cx="2049902" cy="153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resources.stonemediaworks.com/product/images/7168_1_Large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42" y="5223060"/>
            <a:ext cx="2129695" cy="159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681550" y="4803586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MT210EV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86160" y="50023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Disposer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052432" y="6295752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MT212EV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959584" y="6536982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Disposer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2637" y="6198513"/>
            <a:ext cx="9978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Extended flange</a:t>
            </a:r>
          </a:p>
        </p:txBody>
      </p:sp>
      <p:pic>
        <p:nvPicPr>
          <p:cNvPr id="3080" name="Picture 8" descr="http://resources.stonemediaworks.com/product/images/7165_1_Large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731" y="2358550"/>
            <a:ext cx="2341252" cy="175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5129069" y="3581400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MT115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562600" y="3761601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Sink</a:t>
            </a:r>
          </a:p>
        </p:txBody>
      </p:sp>
      <p:pic>
        <p:nvPicPr>
          <p:cNvPr id="3082" name="Picture 10" descr="http://resources.stonemediaworks.com/product/images/7169_1_Large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523" y="4038600"/>
            <a:ext cx="2219181" cy="166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7726512" y="4197580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MT120EV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248077" y="441617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Disposer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780101" y="4596389"/>
            <a:ext cx="10199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/>
              <a:t>Removable basket NOT included</a:t>
            </a:r>
          </a:p>
        </p:txBody>
      </p:sp>
      <p:pic>
        <p:nvPicPr>
          <p:cNvPr id="3084" name="Picture 12" descr="http://resources.stonemediaworks.com/product/images/7170_1_Large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6" b="17481"/>
          <a:stretch/>
        </p:blipFill>
        <p:spPr bwMode="auto">
          <a:xfrm>
            <a:off x="4404574" y="5378450"/>
            <a:ext cx="2663825" cy="140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4648200" y="6477000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MT130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334000" y="64770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Disposer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12323" y="5849476"/>
            <a:ext cx="205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Extended flange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3 bolts included to used when installing on thinner sinks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Includes removable basket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B5EA64-21D3-FAFD-B58B-2A7A497A16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3082" y="2245225"/>
            <a:ext cx="574357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02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Kitchen Sink Accessories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15078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Soap / Lotion Dispensers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96000" y="2286000"/>
            <a:ext cx="2667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Larger 16 </a:t>
            </a:r>
            <a:r>
              <a:rPr lang="en-US" sz="2000" dirty="0" err="1"/>
              <a:t>oz</a:t>
            </a:r>
            <a:r>
              <a:rPr lang="en-US" sz="2000" dirty="0"/>
              <a:t> reservoir bottle vs competitors 12 </a:t>
            </a:r>
            <a:r>
              <a:rPr lang="en-US" sz="2000" dirty="0" err="1"/>
              <a:t>oz</a:t>
            </a:r>
            <a:endParaRPr lang="en-US" sz="2000" dirty="0"/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All units easily refill from above the countertop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Lifetime warranty on all pumps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752600"/>
            <a:ext cx="3361765" cy="2743200"/>
          </a:xfrm>
          <a:prstGeom prst="rect">
            <a:avLst/>
          </a:prstGeom>
        </p:spPr>
      </p:pic>
      <p:pic>
        <p:nvPicPr>
          <p:cNvPr id="5" name="Picture 4" descr="A person washing their hands under a running water&#10;&#10;Description automatically generated">
            <a:extLst>
              <a:ext uri="{FF2B5EF4-FFF2-40B4-BE49-F238E27FC236}">
                <a16:creationId xmlns:a16="http://schemas.microsoft.com/office/drawing/2014/main" id="{AA4F88FA-7AC2-7067-51D3-5D427A40A7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24490"/>
          <a:stretch/>
        </p:blipFill>
        <p:spPr>
          <a:xfrm>
            <a:off x="2209800" y="3005202"/>
            <a:ext cx="3572437" cy="31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49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15078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Little Gourmet Premium Hot Water System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04523" y="2323316"/>
            <a:ext cx="3657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Reverse Osmosis Compatible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190°+ Instantly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1300w Power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Energy Efficient – Uses less energy than a 40w light bulb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5/8 Gallon Tank Size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3 Year Warranty</a:t>
            </a:r>
          </a:p>
        </p:txBody>
      </p:sp>
      <p:pic>
        <p:nvPicPr>
          <p:cNvPr id="4098" name="Picture 2" descr="http://resources.stonemediaworks.com/product/images/6180_1_Large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54" y="2011417"/>
            <a:ext cx="2928377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43000" y="5940503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MT641-3</a:t>
            </a:r>
          </a:p>
        </p:txBody>
      </p:sp>
      <p:pic>
        <p:nvPicPr>
          <p:cNvPr id="4" name="Picture 3" descr="A cup of tea with lemon on a saucer&#10;&#10;Description automatically generated">
            <a:extLst>
              <a:ext uri="{FF2B5EF4-FFF2-40B4-BE49-F238E27FC236}">
                <a16:creationId xmlns:a16="http://schemas.microsoft.com/office/drawing/2014/main" id="{521407DC-B460-6CA0-7FF8-C10992E16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77000" y="2846923"/>
            <a:ext cx="2460051" cy="273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40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2BCC7E5-D6BB-43D1-9795-4CD9680C966F}"/>
              </a:ext>
            </a:extLst>
          </p:cNvPr>
          <p:cNvSpPr txBox="1"/>
          <p:nvPr/>
        </p:nvSpPr>
        <p:spPr>
          <a:xfrm>
            <a:off x="0" y="228602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useo Slab 500" pitchFamily="50" charset="0"/>
              </a:rPr>
              <a:t>Decorative Finish Options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A89A9-9D64-6250-3899-DB4428286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26240"/>
            <a:ext cx="4343400" cy="57317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0C005A-2659-F88B-DF88-EFAE42BB4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371600"/>
            <a:ext cx="934872" cy="1038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0A9342-6A16-C00A-88CA-B41F115976ED}"/>
              </a:ext>
            </a:extLst>
          </p:cNvPr>
          <p:cNvSpPr txBox="1"/>
          <p:nvPr/>
        </p:nvSpPr>
        <p:spPr>
          <a:xfrm>
            <a:off x="5525381" y="205735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New for 2024/2025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79D505-38B3-9915-D550-4FCA214D3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2409825"/>
            <a:ext cx="4670434" cy="402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11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3AD1DA-7BB4-C1A1-0B93-F98A67171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155339"/>
            <a:ext cx="5410200" cy="563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F559A8-BD7C-30FC-32F0-38D86888976C}"/>
              </a:ext>
            </a:extLst>
          </p:cNvPr>
          <p:cNvSpPr txBox="1"/>
          <p:nvPr/>
        </p:nvSpPr>
        <p:spPr>
          <a:xfrm>
            <a:off x="152400" y="2514600"/>
            <a:ext cx="4038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US" sz="32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  <a:t>Little Gourmet® </a:t>
            </a:r>
            <a:r>
              <a:rPr lang="en-US" sz="36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  <a:t>Premium</a:t>
            </a:r>
            <a:r>
              <a:rPr lang="en-US" sz="32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  <a:t> Hot Water Tank / Dispenser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035A4E-93F3-02B6-92A6-EF5BCDD5D66D}"/>
              </a:ext>
            </a:extLst>
          </p:cNvPr>
          <p:cNvSpPr txBox="1"/>
          <p:nvPr/>
        </p:nvSpPr>
        <p:spPr>
          <a:xfrm>
            <a:off x="1066800" y="100265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Instant Hot Water</a:t>
            </a:r>
          </a:p>
        </p:txBody>
      </p:sp>
    </p:spTree>
    <p:extLst>
      <p:ext uri="{BB962C8B-B14F-4D97-AF65-F5344CB8AC3E}">
        <p14:creationId xmlns:p14="http://schemas.microsoft.com/office/powerpoint/2010/main" val="348560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099488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*Now a 4 Year Warranty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85900" y="1622708"/>
            <a:ext cx="457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Extra year of warranty added when any Mountain Pure Water Filtration System is used with the heating tank</a:t>
            </a:r>
          </a:p>
        </p:txBody>
      </p:sp>
      <p:pic>
        <p:nvPicPr>
          <p:cNvPr id="4098" name="Picture 2" descr="http://resources.stonemediaworks.com/product/images/6180_1_Large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648365"/>
            <a:ext cx="2928377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E80EE-7773-D8E1-2D2A-EA9FC2CE02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84" t="5414" r="35185" b="3333"/>
          <a:stretch/>
        </p:blipFill>
        <p:spPr>
          <a:xfrm>
            <a:off x="6057899" y="3048000"/>
            <a:ext cx="1263258" cy="32862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46CC61-358B-703A-31EB-FDF22FB57F27}"/>
              </a:ext>
            </a:extLst>
          </p:cNvPr>
          <p:cNvSpPr txBox="1"/>
          <p:nvPr/>
        </p:nvSpPr>
        <p:spPr>
          <a:xfrm>
            <a:off x="4717505" y="3806635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260200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15078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Mountain Chill Water Chiller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1217" y="1995514"/>
            <a:ext cx="365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39° to 50° Water Instantly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1.5 Gallons per Hour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1/2 Gallon Tank Size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3 Year Warranty</a:t>
            </a:r>
          </a:p>
        </p:txBody>
      </p:sp>
      <p:pic>
        <p:nvPicPr>
          <p:cNvPr id="6146" name="Picture 2" descr="http://resources.stonemediaworks.com/product/images/3097_3_Larg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80" y="1674006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86200" y="4461964"/>
            <a:ext cx="104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MT670-2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DEC782-005D-0887-6AC9-A8F3A5BFA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" y="5172730"/>
            <a:ext cx="9064751" cy="176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12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ACA5DF-1C8B-4986-9785-781CF891F514}"/>
              </a:ext>
            </a:extLst>
          </p:cNvPr>
          <p:cNvSpPr txBox="1"/>
          <p:nvPr/>
        </p:nvSpPr>
        <p:spPr>
          <a:xfrm>
            <a:off x="475627" y="1171637"/>
            <a:ext cx="7749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Mountain Pure Water Filtration</a:t>
            </a:r>
            <a:endParaRPr lang="en-US" sz="4236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5806F8-0370-417A-9815-5C0CAB9636CF}"/>
              </a:ext>
            </a:extLst>
          </p:cNvPr>
          <p:cNvSpPr txBox="1"/>
          <p:nvPr/>
        </p:nvSpPr>
        <p:spPr>
          <a:xfrm>
            <a:off x="0" y="228602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08E64E-3418-4222-900A-956095FCF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84" y="1694857"/>
            <a:ext cx="2042935" cy="4800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831B7F2-5331-4CF2-B9E6-BE0226A050EA}"/>
              </a:ext>
            </a:extLst>
          </p:cNvPr>
          <p:cNvSpPr/>
          <p:nvPr/>
        </p:nvSpPr>
        <p:spPr>
          <a:xfrm>
            <a:off x="3107523" y="2299023"/>
            <a:ext cx="2820273" cy="3351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18" dirty="0"/>
              <a:t>The case for the need of water filtration has been made. Homeowners regularly drink bottled water or ‘filtered’ water from the refrigerator which can be unreliable to filter out impurities.</a:t>
            </a:r>
          </a:p>
          <a:p>
            <a:endParaRPr lang="en-US" sz="2118" dirty="0"/>
          </a:p>
        </p:txBody>
      </p:sp>
      <p:pic>
        <p:nvPicPr>
          <p:cNvPr id="4" name="Picture 3" descr="Collection of workout equipment">
            <a:extLst>
              <a:ext uri="{FF2B5EF4-FFF2-40B4-BE49-F238E27FC236}">
                <a16:creationId xmlns:a16="http://schemas.microsoft.com/office/drawing/2014/main" id="{FF15410E-1B82-8217-4130-59A158937D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694857"/>
            <a:ext cx="2436226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99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C5806F8-0370-417A-9815-5C0CAB9636CF}"/>
              </a:ext>
            </a:extLst>
          </p:cNvPr>
          <p:cNvSpPr txBox="1"/>
          <p:nvPr/>
        </p:nvSpPr>
        <p:spPr>
          <a:xfrm>
            <a:off x="0" y="228602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AA20CC-35A2-4552-882C-DD326D706583}"/>
              </a:ext>
            </a:extLst>
          </p:cNvPr>
          <p:cNvSpPr txBox="1"/>
          <p:nvPr/>
        </p:nvSpPr>
        <p:spPr>
          <a:xfrm>
            <a:off x="641848" y="1066800"/>
            <a:ext cx="7860303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77" b="1" dirty="0">
                <a:solidFill>
                  <a:srgbClr val="FF0000"/>
                </a:solidFill>
              </a:rPr>
              <a:t>LEAD</a:t>
            </a:r>
            <a:r>
              <a:rPr lang="en-US" sz="3177" dirty="0"/>
              <a:t>		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3A86A3-3A89-4F6C-954A-1FD9D257B344}"/>
              </a:ext>
            </a:extLst>
          </p:cNvPr>
          <p:cNvSpPr/>
          <p:nvPr/>
        </p:nvSpPr>
        <p:spPr>
          <a:xfrm>
            <a:off x="837327" y="1671345"/>
            <a:ext cx="7622095" cy="744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18" dirty="0"/>
              <a:t>Homes built prior to 1986 may have 20% or more lead in their plumbing system</a:t>
            </a:r>
            <a:endParaRPr lang="en-US" sz="1412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FEC585-0BAE-44E3-9D4D-6B930EA4E685}"/>
              </a:ext>
            </a:extLst>
          </p:cNvPr>
          <p:cNvSpPr/>
          <p:nvPr/>
        </p:nvSpPr>
        <p:spPr>
          <a:xfrm>
            <a:off x="834270" y="2566799"/>
            <a:ext cx="7622095" cy="744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18" dirty="0"/>
              <a:t>Lead can be found in newer homes as well…until June 2014, the legal limit for “lead-free” pipes was up to 8%</a:t>
            </a:r>
            <a:endParaRPr lang="en-US" sz="1412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54480E-4C21-4261-A34C-29B48954C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3513761"/>
            <a:ext cx="5181600" cy="32940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0B3C5F-1969-4D5A-BE90-8AD67BCE33BD}"/>
              </a:ext>
            </a:extLst>
          </p:cNvPr>
          <p:cNvSpPr txBox="1"/>
          <p:nvPr/>
        </p:nvSpPr>
        <p:spPr>
          <a:xfrm>
            <a:off x="152400" y="6352399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EPA Website</a:t>
            </a:r>
          </a:p>
        </p:txBody>
      </p:sp>
    </p:spTree>
    <p:extLst>
      <p:ext uri="{BB962C8B-B14F-4D97-AF65-F5344CB8AC3E}">
        <p14:creationId xmlns:p14="http://schemas.microsoft.com/office/powerpoint/2010/main" val="280169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01549" y="11619083"/>
            <a:ext cx="532154" cy="20713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39° to 50° Water Instantly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1.5 Gallons per Hour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1/2 Gallon Tank Size</a:t>
            </a:r>
          </a:p>
          <a:p>
            <a:pPr marL="171450" indent="-1714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3 Year Warranty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677CA5-A624-42C9-9492-EB23BED12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33" y="1143000"/>
            <a:ext cx="7391400" cy="563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45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22" y="1904703"/>
            <a:ext cx="7671556" cy="373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14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A0E3DF-1183-243D-76C2-A6E27291A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8" y="1905000"/>
            <a:ext cx="8955483" cy="39957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D2A838-82E7-AFB1-E9B8-6388C437BCA0}"/>
              </a:ext>
            </a:extLst>
          </p:cNvPr>
          <p:cNvSpPr txBox="1"/>
          <p:nvPr/>
        </p:nvSpPr>
        <p:spPr>
          <a:xfrm>
            <a:off x="1676400" y="228600"/>
            <a:ext cx="3561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Point of Use Faucets</a:t>
            </a:r>
          </a:p>
        </p:txBody>
      </p:sp>
    </p:spTree>
    <p:extLst>
      <p:ext uri="{BB962C8B-B14F-4D97-AF65-F5344CB8AC3E}">
        <p14:creationId xmlns:p14="http://schemas.microsoft.com/office/powerpoint/2010/main" val="26957088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0964" y="586952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219200"/>
            <a:ext cx="3017520" cy="62179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8440" y="1810512"/>
            <a:ext cx="2600960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The Francis Anthony Collection of Point of Use and Instant Hot Faucets are among the smallest available. Utilizing  a mini cartridge designed in Europe, the Francis Anthony faucets are not just shorter, but maintain their proportions throughout the entire faucet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2D5A317-3302-48F9-B193-0C861B5885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7" t="21005" r="36087" b="19392"/>
          <a:stretch/>
        </p:blipFill>
        <p:spPr bwMode="auto">
          <a:xfrm>
            <a:off x="3554292" y="2040469"/>
            <a:ext cx="1017708" cy="181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24EF6A1-30E6-44C9-BEFD-BE6019FFD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3" t="4087" r="24493" b="4087"/>
          <a:stretch/>
        </p:blipFill>
        <p:spPr bwMode="auto">
          <a:xfrm>
            <a:off x="5334000" y="2040469"/>
            <a:ext cx="1200912" cy="180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88AC42E-FE73-428B-98B8-12521F59A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5" t="23565" r="36087" b="22174"/>
          <a:stretch/>
        </p:blipFill>
        <p:spPr bwMode="auto">
          <a:xfrm>
            <a:off x="7239000" y="2034373"/>
            <a:ext cx="1134483" cy="181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BDDC7357-AADC-41AF-9522-EB79718C5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7" t="21005" r="37092" b="21005"/>
          <a:stretch/>
        </p:blipFill>
        <p:spPr bwMode="auto">
          <a:xfrm>
            <a:off x="887291" y="4191000"/>
            <a:ext cx="1017709" cy="183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26F6B1A2-F438-4DE1-8F8E-D781DD3F0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7" t="21005" r="36087" b="21005"/>
          <a:stretch/>
        </p:blipFill>
        <p:spPr bwMode="auto">
          <a:xfrm>
            <a:off x="2830363" y="4191001"/>
            <a:ext cx="1055837" cy="183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2821F0EB-A95F-4A4C-BCC7-4CB97FD15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8" t="20449" r="34927" b="21005"/>
          <a:stretch/>
        </p:blipFill>
        <p:spPr bwMode="auto">
          <a:xfrm>
            <a:off x="4724401" y="4191000"/>
            <a:ext cx="1142999" cy="184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00A6BC-38A9-4249-AAF7-8B82566D3F5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290" r="30754" b="2310"/>
          <a:stretch/>
        </p:blipFill>
        <p:spPr>
          <a:xfrm>
            <a:off x="6871032" y="4077270"/>
            <a:ext cx="949087" cy="19833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9D4EC2-B20E-419C-B25E-AE01A5D05254}"/>
              </a:ext>
            </a:extLst>
          </p:cNvPr>
          <p:cNvSpPr txBox="1"/>
          <p:nvPr/>
        </p:nvSpPr>
        <p:spPr>
          <a:xfrm>
            <a:off x="3523488" y="3703337"/>
            <a:ext cx="846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MT1800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EBF5B3-00BA-4691-A3BC-D8340C1CCF90}"/>
              </a:ext>
            </a:extLst>
          </p:cNvPr>
          <p:cNvSpPr txBox="1"/>
          <p:nvPr/>
        </p:nvSpPr>
        <p:spPr>
          <a:xfrm>
            <a:off x="5413561" y="3682554"/>
            <a:ext cx="846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MT1820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D558F6-54F7-4DD5-9A21-FC0E00A98150}"/>
              </a:ext>
            </a:extLst>
          </p:cNvPr>
          <p:cNvSpPr txBox="1"/>
          <p:nvPr/>
        </p:nvSpPr>
        <p:spPr>
          <a:xfrm>
            <a:off x="7239000" y="3663312"/>
            <a:ext cx="846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MT1830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E5F919-9177-4D7E-B71F-BA01418C53AE}"/>
              </a:ext>
            </a:extLst>
          </p:cNvPr>
          <p:cNvSpPr txBox="1"/>
          <p:nvPr/>
        </p:nvSpPr>
        <p:spPr>
          <a:xfrm>
            <a:off x="733561" y="5783593"/>
            <a:ext cx="846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MT1840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B7E187-E5D3-4449-9393-813EF0D83E1A}"/>
              </a:ext>
            </a:extLst>
          </p:cNvPr>
          <p:cNvSpPr txBox="1"/>
          <p:nvPr/>
        </p:nvSpPr>
        <p:spPr>
          <a:xfrm>
            <a:off x="2731726" y="5804929"/>
            <a:ext cx="846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MT1850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3EC779-C6AF-4154-8A53-F7A8D5D04DD9}"/>
              </a:ext>
            </a:extLst>
          </p:cNvPr>
          <p:cNvSpPr txBox="1"/>
          <p:nvPr/>
        </p:nvSpPr>
        <p:spPr>
          <a:xfrm>
            <a:off x="4739420" y="5783592"/>
            <a:ext cx="846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MT1870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7CB441-E0CC-4120-A123-FB04637C692C}"/>
              </a:ext>
            </a:extLst>
          </p:cNvPr>
          <p:cNvSpPr txBox="1"/>
          <p:nvPr/>
        </p:nvSpPr>
        <p:spPr>
          <a:xfrm>
            <a:off x="6629400" y="5783592"/>
            <a:ext cx="846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MT1880</a:t>
            </a:r>
          </a:p>
        </p:txBody>
      </p:sp>
    </p:spTree>
    <p:extLst>
      <p:ext uri="{BB962C8B-B14F-4D97-AF65-F5344CB8AC3E}">
        <p14:creationId xmlns:p14="http://schemas.microsoft.com/office/powerpoint/2010/main" val="1847915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Industrial Lever Handle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30E548-98BE-4369-8896-C325962FBE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841" t="50000" r="23333" b="2696"/>
          <a:stretch/>
        </p:blipFill>
        <p:spPr>
          <a:xfrm>
            <a:off x="1371600" y="2438400"/>
            <a:ext cx="1828800" cy="2590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A9A7AB7-0720-4723-9A63-7A23F1C948A5}"/>
              </a:ext>
            </a:extLst>
          </p:cNvPr>
          <p:cNvSpPr txBox="1"/>
          <p:nvPr/>
        </p:nvSpPr>
        <p:spPr>
          <a:xfrm>
            <a:off x="4343400" y="2444496"/>
            <a:ext cx="4495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/>
              <a:t>Available in the following faucet series: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MT1820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MT1830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MT1840</a:t>
            </a:r>
          </a:p>
        </p:txBody>
      </p:sp>
    </p:spTree>
    <p:extLst>
      <p:ext uri="{BB962C8B-B14F-4D97-AF65-F5344CB8AC3E}">
        <p14:creationId xmlns:p14="http://schemas.microsoft.com/office/powerpoint/2010/main" val="4249350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FD9A2C-8F32-3F3D-A498-1B5776D12D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83" t="2380" r="-1283"/>
          <a:stretch/>
        </p:blipFill>
        <p:spPr>
          <a:xfrm>
            <a:off x="76200" y="1143001"/>
            <a:ext cx="5937565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1A19B4-8489-EF63-B436-DFA8F61CD43F}"/>
              </a:ext>
            </a:extLst>
          </p:cNvPr>
          <p:cNvSpPr txBox="1"/>
          <p:nvPr/>
        </p:nvSpPr>
        <p:spPr>
          <a:xfrm>
            <a:off x="2590800" y="304800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Glass </a:t>
            </a:r>
            <a:r>
              <a:rPr lang="en-US" sz="4400" dirty="0" err="1"/>
              <a:t>Rinser</a:t>
            </a:r>
            <a:endParaRPr lang="en-US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7F90C1-5562-7A7A-EE02-87391C459A81}"/>
              </a:ext>
            </a:extLst>
          </p:cNvPr>
          <p:cNvSpPr txBox="1"/>
          <p:nvPr/>
        </p:nvSpPr>
        <p:spPr>
          <a:xfrm>
            <a:off x="6096000" y="1828800"/>
            <a:ext cx="2743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Wider footprint to accommodate Wide Mouth tumblers (Yeti/Stanley/</a:t>
            </a:r>
            <a:r>
              <a:rPr lang="en-US" dirty="0" err="1"/>
              <a:t>Etc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/>
              <a:t>Wider paddles to help prevent cracking on fine stemware.</a:t>
            </a:r>
          </a:p>
          <a:p>
            <a:endParaRPr lang="en-US" dirty="0"/>
          </a:p>
          <a:p>
            <a:r>
              <a:rPr lang="en-US" dirty="0"/>
              <a:t>Removable paddle and rubber inserts for ease of cleaning. </a:t>
            </a:r>
          </a:p>
          <a:p>
            <a:endParaRPr lang="en-US" dirty="0"/>
          </a:p>
          <a:p>
            <a:r>
              <a:rPr lang="en-US" dirty="0"/>
              <a:t>Can be ordered in all finishes.</a:t>
            </a:r>
          </a:p>
        </p:txBody>
      </p:sp>
    </p:spTree>
    <p:extLst>
      <p:ext uri="{BB962C8B-B14F-4D97-AF65-F5344CB8AC3E}">
        <p14:creationId xmlns:p14="http://schemas.microsoft.com/office/powerpoint/2010/main" val="29257404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5B10A0-21BC-4EB1-A6BF-7A5E0EED1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472923"/>
            <a:ext cx="5366772" cy="364819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14F26D-A19D-4B03-822E-D8488350CBBB}"/>
              </a:ext>
            </a:extLst>
          </p:cNvPr>
          <p:cNvCxnSpPr/>
          <p:nvPr/>
        </p:nvCxnSpPr>
        <p:spPr>
          <a:xfrm>
            <a:off x="4996369" y="2535731"/>
            <a:ext cx="276625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6E3A62E-B935-4496-B1EA-874FB4A16B17}"/>
              </a:ext>
            </a:extLst>
          </p:cNvPr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Knurling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B0BF05-C1A5-47C5-A1A8-561AC0A32BCD}"/>
              </a:ext>
            </a:extLst>
          </p:cNvPr>
          <p:cNvSpPr/>
          <p:nvPr/>
        </p:nvSpPr>
        <p:spPr>
          <a:xfrm>
            <a:off x="304800" y="5181600"/>
            <a:ext cx="83058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b="1" dirty="0">
                <a:latin typeface="museo-slab"/>
              </a:rPr>
              <a:t>Knurled Accents </a:t>
            </a:r>
          </a:p>
          <a:p>
            <a:pPr fontAlgn="base"/>
            <a:r>
              <a:rPr lang="en-US" dirty="0">
                <a:latin typeface="Raleway" panose="020B0503030101060003" pitchFamily="34" charset="0"/>
              </a:rPr>
              <a:t>Intricate diamond knurling adds richness and depth to the design of your faucet. Knurling accents are becoming more common in modern classic environments and urban industrial spaces.</a:t>
            </a:r>
            <a:endParaRPr lang="en-US" b="0" i="0" dirty="0">
              <a:effectLst/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8391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Under Cabinet Peek</a:t>
            </a:r>
          </a:p>
        </p:txBody>
      </p:sp>
      <p:pic>
        <p:nvPicPr>
          <p:cNvPr id="5" name="Picture 4" descr="A machine under a table&#10;&#10;Description automatically generated">
            <a:extLst>
              <a:ext uri="{FF2B5EF4-FFF2-40B4-BE49-F238E27FC236}">
                <a16:creationId xmlns:a16="http://schemas.microsoft.com/office/drawing/2014/main" id="{7C91B459-5A07-02E8-C765-D02227EBEC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75438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726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Water Appliances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D25793-28B9-467E-90AF-7469B86A8C30}"/>
              </a:ext>
            </a:extLst>
          </p:cNvPr>
          <p:cNvSpPr txBox="1"/>
          <p:nvPr/>
        </p:nvSpPr>
        <p:spPr>
          <a:xfrm>
            <a:off x="0" y="1337367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Safety Valve - Leak Detector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12E568A-6D99-43CD-A5D5-017F70D6B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6" b="16230"/>
          <a:stretch/>
        </p:blipFill>
        <p:spPr bwMode="auto">
          <a:xfrm>
            <a:off x="289967" y="2178316"/>
            <a:ext cx="433768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22734E-F4C5-4FDC-BB36-2E45BC8DC8BC}"/>
              </a:ext>
            </a:extLst>
          </p:cNvPr>
          <p:cNvSpPr/>
          <p:nvPr/>
        </p:nvSpPr>
        <p:spPr>
          <a:xfrm>
            <a:off x="4627652" y="2286000"/>
            <a:ext cx="410024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333"/>
                </a:solidFill>
                <a:latin typeface="Raleway" panose="020B0503030101060003" pitchFamily="34" charset="0"/>
              </a:rPr>
              <a:t>Automatically shuts off once water is detected</a:t>
            </a:r>
          </a:p>
          <a:p>
            <a:pPr fontAlgn="base"/>
            <a:endParaRPr lang="en-US" sz="2000" dirty="0">
              <a:solidFill>
                <a:srgbClr val="333333"/>
              </a:solidFill>
              <a:latin typeface="Raleway" panose="020B0503030101060003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Raleway" panose="020B0503030101060003" pitchFamily="34" charset="0"/>
              </a:rPr>
              <a:t>Audio alarm </a:t>
            </a:r>
            <a:r>
              <a:rPr lang="en-US" sz="2000" dirty="0">
                <a:solidFill>
                  <a:srgbClr val="333333"/>
                </a:solidFill>
                <a:latin typeface="Raleway" panose="020B0503030101060003" pitchFamily="34" charset="0"/>
              </a:rPr>
              <a:t>when leak occurs</a:t>
            </a:r>
          </a:p>
          <a:p>
            <a:pPr fontAlgn="base"/>
            <a:endParaRPr lang="en-US" sz="2000" dirty="0">
              <a:solidFill>
                <a:srgbClr val="333333"/>
              </a:solidFill>
              <a:latin typeface="Raleway" panose="020B0503030101060003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Raleway" panose="020B0503030101060003" pitchFamily="34" charset="0"/>
              </a:rPr>
              <a:t>Operates on 9V battery</a:t>
            </a:r>
          </a:p>
          <a:p>
            <a:pPr fontAlgn="base"/>
            <a:endParaRPr lang="en-US" sz="2000" dirty="0">
              <a:solidFill>
                <a:srgbClr val="333333"/>
              </a:solidFill>
              <a:latin typeface="Raleway" panose="020B0503030101060003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Raleway" panose="020B0503030101060003" pitchFamily="34" charset="0"/>
              </a:rPr>
              <a:t>Quick connect 1/4″ adaptor included for easy installations</a:t>
            </a:r>
          </a:p>
          <a:p>
            <a:pPr fontAlgn="base"/>
            <a:endParaRPr lang="en-US" sz="2000" dirty="0">
              <a:solidFill>
                <a:srgbClr val="333333"/>
              </a:solidFill>
              <a:latin typeface="Raleway" panose="020B0503030101060003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  <a:latin typeface="Raleway" panose="020B0503030101060003" pitchFamily="34" charset="0"/>
              </a:rPr>
              <a:t>Use with Mountain Plumbing Little Gourmet hot tank and/or Mountain Pure filtration unit</a:t>
            </a:r>
            <a:endParaRPr lang="en-US" sz="2000" b="0" i="0" dirty="0">
              <a:solidFill>
                <a:srgbClr val="333333"/>
              </a:solidFill>
              <a:effectLst/>
              <a:latin typeface="Raleway" panose="020B0503030101060003" pitchFamily="34" charset="0"/>
            </a:endParaRPr>
          </a:p>
        </p:txBody>
      </p:sp>
      <p:pic>
        <p:nvPicPr>
          <p:cNvPr id="1026" name="Picture 2" descr="Is Your Freezer Leaking Water? 6 Causes ...">
            <a:extLst>
              <a:ext uri="{FF2B5EF4-FFF2-40B4-BE49-F238E27FC236}">
                <a16:creationId xmlns:a16="http://schemas.microsoft.com/office/drawing/2014/main" id="{D6781094-7001-1F5D-CEFE-96D4DD057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4686290"/>
            <a:ext cx="3228975" cy="214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944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22E1C7-7831-4F2B-98D1-FC5CEA11E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64" y="1105909"/>
            <a:ext cx="4399778" cy="57520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B2FB14-0C5D-4DC8-8226-4F7166A0FBDE}"/>
              </a:ext>
            </a:extLst>
          </p:cNvPr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Duet Finishes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29F5AE-5B36-4430-BE2F-C7235C19ABA7}"/>
              </a:ext>
            </a:extLst>
          </p:cNvPr>
          <p:cNvSpPr/>
          <p:nvPr/>
        </p:nvSpPr>
        <p:spPr>
          <a:xfrm>
            <a:off x="4724400" y="3657600"/>
            <a:ext cx="40386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2400" b="1" dirty="0">
                <a:latin typeface="museo-slab"/>
              </a:rPr>
              <a:t>Duet Finish Combinations</a:t>
            </a:r>
          </a:p>
          <a:p>
            <a:pPr algn="ctr" fontAlgn="base"/>
            <a:endParaRPr lang="en-US" sz="2400" b="1" dirty="0">
              <a:latin typeface="museo-slab"/>
            </a:endParaRPr>
          </a:p>
          <a:p>
            <a:pPr algn="ctr" fontAlgn="base"/>
            <a:r>
              <a:rPr lang="en-US" dirty="0">
                <a:latin typeface="Raleway" panose="020B0503030101060003" pitchFamily="34" charset="0"/>
              </a:rPr>
              <a:t>Combining the modern Matte Black finish with four complimentary colors, specific details of each part stand out. These products give a truly balanced look and a touch of flair to an often forgotten element of designing a kitchen or bath.</a:t>
            </a:r>
            <a:endParaRPr lang="en-US" b="0" i="0" dirty="0">
              <a:effectLst/>
              <a:latin typeface="Raleway" panose="020B05030301010600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22E102-B489-4ECB-A7F5-3C56ACD2F24E}"/>
              </a:ext>
            </a:extLst>
          </p:cNvPr>
          <p:cNvSpPr/>
          <p:nvPr/>
        </p:nvSpPr>
        <p:spPr>
          <a:xfrm>
            <a:off x="4613953" y="145378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Raleway" panose="020B0503030101060003" pitchFamily="34" charset="0"/>
              </a:rPr>
              <a:t>Mountain Plumbing’s Duet Finish Collection highlights elements of your kitchen and bath design to give a truly balanced and unique look. This product has a more modern style, yet can match with many designs.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4522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MT10-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268" y="1372446"/>
            <a:ext cx="2607186" cy="1505119"/>
          </a:xfrm>
          <a:prstGeom prst="rect">
            <a:avLst/>
          </a:prstGeom>
        </p:spPr>
      </p:pic>
      <p:pic>
        <p:nvPicPr>
          <p:cNvPr id="15" name="Picture 14" descr="MT11-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2379726"/>
            <a:ext cx="3026933" cy="1814364"/>
          </a:xfrm>
          <a:prstGeom prst="rect">
            <a:avLst/>
          </a:prstGeom>
        </p:spPr>
      </p:pic>
      <p:grpSp>
        <p:nvGrpSpPr>
          <p:cNvPr id="18" name="Group 4"/>
          <p:cNvGrpSpPr>
            <a:grpSpLocks/>
          </p:cNvGrpSpPr>
          <p:nvPr/>
        </p:nvGrpSpPr>
        <p:grpSpPr bwMode="auto">
          <a:xfrm>
            <a:off x="4343400" y="1447856"/>
            <a:ext cx="4145280" cy="1078166"/>
            <a:chOff x="109613700" y="109519627"/>
            <a:chExt cx="3657600" cy="951323"/>
          </a:xfrm>
        </p:grpSpPr>
        <p:sp>
          <p:nvSpPr>
            <p:cNvPr id="19" name="Text Box 5"/>
            <p:cNvSpPr txBox="1">
              <a:spLocks noChangeArrowheads="1"/>
            </p:cNvSpPr>
            <p:nvPr/>
          </p:nvSpPr>
          <p:spPr bwMode="auto">
            <a:xfrm>
              <a:off x="109613700" y="109519627"/>
              <a:ext cx="3657600" cy="51435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41453" tIns="41453" rIns="41453" bIns="41453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u="sng" dirty="0">
                  <a:solidFill>
                    <a:srgbClr val="031F73"/>
                  </a:solidFill>
                  <a:latin typeface="Gill Sans MT" pitchFamily="34" charset="0"/>
                  <a:cs typeface="Arial" pitchFamily="34" charset="0"/>
                </a:rPr>
                <a:t>3 Styles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 Box 6"/>
            <p:cNvSpPr txBox="1">
              <a:spLocks noChangeArrowheads="1"/>
            </p:cNvSpPr>
            <p:nvPr/>
          </p:nvSpPr>
          <p:spPr bwMode="auto">
            <a:xfrm>
              <a:off x="109613700" y="109956600"/>
              <a:ext cx="3657600" cy="51435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  <p:txBody>
            <a:bodyPr vert="horz" wrap="square" lIns="41453" tIns="41453" rIns="41453" bIns="41453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0066"/>
                  </a:solidFill>
                  <a:latin typeface="Gill Sans MT" pitchFamily="34" charset="0"/>
                  <a:cs typeface="Arial" pitchFamily="34" charset="0"/>
                </a:rPr>
                <a:t>Round</a:t>
              </a:r>
              <a:r>
                <a:rPr lang="en-US" sz="2400" dirty="0">
                  <a:solidFill>
                    <a:srgbClr val="006699"/>
                  </a:solidFill>
                  <a:latin typeface="Gill Sans MT" pitchFamily="34" charset="0"/>
                  <a:cs typeface="Arial" pitchFamily="34" charset="0"/>
                </a:rPr>
                <a:t> (6”,8”,10”,12, 16”)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4345198" y="2388870"/>
            <a:ext cx="4324920" cy="58293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41453" tIns="41453" rIns="41453" bIns="41453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66"/>
                </a:solidFill>
                <a:latin typeface="Gill Sans MT" pitchFamily="34" charset="0"/>
                <a:cs typeface="Arial" pitchFamily="34" charset="0"/>
              </a:rPr>
              <a:t>Square </a:t>
            </a:r>
            <a:r>
              <a:rPr lang="en-US" sz="2400" dirty="0">
                <a:solidFill>
                  <a:srgbClr val="006699"/>
                </a:solidFill>
                <a:latin typeface="Gill Sans MT" pitchFamily="34" charset="0"/>
                <a:cs typeface="Arial" pitchFamily="34" charset="0"/>
              </a:rPr>
              <a:t>(6”,8”,10”,12”, 16”)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3762756" y="4424821"/>
            <a:ext cx="5181600" cy="133562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41453" tIns="41453" rIns="41453" bIns="41453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Gill Sans MT" pitchFamily="34" charset="0"/>
                <a:cs typeface="Arial" pitchFamily="34" charset="0"/>
              </a:rPr>
              <a:t>Ultra Slim Design, Less Than 3mm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Gill Sans MT" pitchFamily="34" charset="0"/>
                <a:cs typeface="Arial" pitchFamily="34" charset="0"/>
              </a:rPr>
              <a:t>Stainless Steel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Gill Sans MT" pitchFamily="34" charset="0"/>
                <a:cs typeface="Arial" pitchFamily="34" charset="0"/>
              </a:rPr>
              <a:t>Seamless Construction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Gill Sans MT" pitchFamily="34" charset="0"/>
                <a:cs typeface="Arial" pitchFamily="34" charset="0"/>
              </a:rPr>
              <a:t>Clog Free nozzles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Gill Sans MT" pitchFamily="34" charset="0"/>
                <a:cs typeface="Arial" pitchFamily="34" charset="0"/>
              </a:rPr>
              <a:t>1.6 GPM Standard w/ 2.5 GPM Restrictor Included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Gill Sans MT" pitchFamily="34" charset="0"/>
                <a:cs typeface="Arial" pitchFamily="34" charset="0"/>
              </a:rPr>
              <a:t>*Finishes: CPB, BRN, PN, ORB, MB, VB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3581400" y="2822966"/>
            <a:ext cx="5244878" cy="58293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41453" tIns="41453" rIns="41453" bIns="41453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66"/>
                </a:solidFill>
                <a:latin typeface="Gill Sans MT" pitchFamily="34" charset="0"/>
                <a:cs typeface="Arial" pitchFamily="34" charset="0"/>
              </a:rPr>
              <a:t>Traditional </a:t>
            </a:r>
            <a:r>
              <a:rPr lang="en-US" sz="2400" dirty="0">
                <a:solidFill>
                  <a:srgbClr val="006699"/>
                </a:solidFill>
                <a:latin typeface="Gill Sans MT" pitchFamily="34" charset="0"/>
                <a:cs typeface="Arial" pitchFamily="34" charset="0"/>
              </a:rPr>
              <a:t>(9”)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383" y="4191042"/>
            <a:ext cx="2668834" cy="120653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Re-Vive Collection – Rain Heads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Re-Vive Collection – New for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4F854E-B340-5672-5008-161A254E7D99}"/>
              </a:ext>
            </a:extLst>
          </p:cNvPr>
          <p:cNvSpPr txBox="1"/>
          <p:nvPr/>
        </p:nvSpPr>
        <p:spPr>
          <a:xfrm>
            <a:off x="381000" y="1193567"/>
            <a:ext cx="312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1" i="0" dirty="0">
                <a:solidFill>
                  <a:srgbClr val="FF0000"/>
                </a:solidFill>
                <a:effectLst/>
                <a:latin typeface="museo-slab"/>
              </a:rPr>
              <a:t>8″ Multifunction Shower Head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6638D8-F760-A512-B23B-6EEE17F12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58" t="15928" r="14058" b="18000"/>
          <a:stretch/>
        </p:blipFill>
        <p:spPr>
          <a:xfrm>
            <a:off x="921966" y="2343549"/>
            <a:ext cx="2834223" cy="21709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819FCBB-42ED-053C-5C58-FE47073FC7DD}"/>
              </a:ext>
            </a:extLst>
          </p:cNvPr>
          <p:cNvSpPr txBox="1"/>
          <p:nvPr/>
        </p:nvSpPr>
        <p:spPr>
          <a:xfrm>
            <a:off x="4572000" y="1905000"/>
            <a:ext cx="376050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ABS Plastic Construction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1/2″ Swivel Ball Joint for Angle Adjustment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1.6 GPM (2.5 GPM Restrictor Also Included)</a:t>
            </a:r>
          </a:p>
          <a:p>
            <a:pPr algn="l" fontAlgn="base"/>
            <a:endParaRPr lang="en-US" b="0" i="0" dirty="0">
              <a:solidFill>
                <a:srgbClr val="333333"/>
              </a:solidFill>
              <a:effectLst/>
              <a:latin typeface="Raleway" pitchFamily="2" charset="0"/>
            </a:endParaRPr>
          </a:p>
          <a:p>
            <a:pPr algn="l" fontAlgn="base"/>
            <a:r>
              <a:rPr lang="en-US" b="1" i="0" u="sng" dirty="0">
                <a:solidFill>
                  <a:srgbClr val="333333"/>
                </a:solidFill>
                <a:effectLst/>
                <a:latin typeface="Raleway" pitchFamily="2" charset="0"/>
              </a:rPr>
              <a:t>6 Functions: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Pellet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Trickle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Waterfall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Full Spray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Water Column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Full Spray + Water Column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dirty="0">
              <a:solidFill>
                <a:srgbClr val="333333"/>
              </a:solidFill>
              <a:latin typeface="Raleway" pitchFamily="2" charset="0"/>
            </a:endParaRPr>
          </a:p>
          <a:p>
            <a:pPr algn="l" fontAlgn="base"/>
            <a:r>
              <a:rPr lang="en-US" b="0" i="1" dirty="0">
                <a:solidFill>
                  <a:srgbClr val="333333"/>
                </a:solidFill>
                <a:effectLst/>
                <a:latin typeface="Raleway" pitchFamily="2" charset="0"/>
              </a:rPr>
              <a:t>Only available in</a:t>
            </a: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: BRN, CPB, MB</a:t>
            </a:r>
          </a:p>
        </p:txBody>
      </p:sp>
    </p:spTree>
    <p:extLst>
      <p:ext uri="{BB962C8B-B14F-4D97-AF65-F5344CB8AC3E}">
        <p14:creationId xmlns:p14="http://schemas.microsoft.com/office/powerpoint/2010/main" val="7862352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Re-Vive Collection – New for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4F854E-B340-5672-5008-161A254E7D99}"/>
              </a:ext>
            </a:extLst>
          </p:cNvPr>
          <p:cNvSpPr txBox="1"/>
          <p:nvPr/>
        </p:nvSpPr>
        <p:spPr>
          <a:xfrm>
            <a:off x="381000" y="1193567"/>
            <a:ext cx="3124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1" dirty="0">
                <a:solidFill>
                  <a:srgbClr val="FF0000"/>
                </a:solidFill>
                <a:latin typeface="museo-slab"/>
              </a:rPr>
              <a:t>5</a:t>
            </a:r>
            <a:r>
              <a:rPr lang="en-US" b="1" i="0" dirty="0">
                <a:solidFill>
                  <a:srgbClr val="FF0000"/>
                </a:solidFill>
                <a:effectLst/>
                <a:latin typeface="museo-slab"/>
              </a:rPr>
              <a:t>″ Multifunction Hand Shower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DE83E-408D-B144-25E8-20914B8288FB}"/>
              </a:ext>
            </a:extLst>
          </p:cNvPr>
          <p:cNvSpPr txBox="1"/>
          <p:nvPr/>
        </p:nvSpPr>
        <p:spPr>
          <a:xfrm>
            <a:off x="4267200" y="1676400"/>
            <a:ext cx="457671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ABS Plastic Construction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Interior Lining Prevents Scalding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1.6 or 2.5 GPM Flow Restrictors Included</a:t>
            </a:r>
          </a:p>
          <a:p>
            <a:pPr algn="l" fontAlgn="base"/>
            <a:endParaRPr lang="en-US" b="0" i="0" dirty="0">
              <a:solidFill>
                <a:srgbClr val="333333"/>
              </a:solidFill>
              <a:effectLst/>
              <a:latin typeface="Raleway" pitchFamily="2" charset="0"/>
            </a:endParaRPr>
          </a:p>
          <a:p>
            <a:pPr algn="l" fontAlgn="base"/>
            <a:r>
              <a:rPr lang="en-US" b="1" i="0" dirty="0">
                <a:solidFill>
                  <a:srgbClr val="333333"/>
                </a:solidFill>
                <a:effectLst/>
                <a:latin typeface="Raleway" pitchFamily="2" charset="0"/>
              </a:rPr>
              <a:t>9 Functions: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Power Wash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Mist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Pellet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Trickle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Massage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Waterfall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Full Spray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Pellet + Mist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 Full Spray + Mist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dirty="0">
              <a:solidFill>
                <a:srgbClr val="333333"/>
              </a:solidFill>
              <a:latin typeface="Raleway" pitchFamily="2" charset="0"/>
            </a:endParaRPr>
          </a:p>
          <a:p>
            <a:pPr fontAlgn="base"/>
            <a:r>
              <a:rPr lang="en-US" b="0" i="1" dirty="0">
                <a:solidFill>
                  <a:srgbClr val="333333"/>
                </a:solidFill>
                <a:effectLst/>
                <a:latin typeface="Raleway" pitchFamily="2" charset="0"/>
              </a:rPr>
              <a:t>Only available in</a:t>
            </a:r>
            <a:r>
              <a:rPr lang="en-US" b="0" i="0" dirty="0">
                <a:solidFill>
                  <a:srgbClr val="333333"/>
                </a:solidFill>
                <a:effectLst/>
                <a:latin typeface="Raleway" pitchFamily="2" charset="0"/>
              </a:rPr>
              <a:t>: BRN, CPB, MB</a:t>
            </a:r>
          </a:p>
          <a:p>
            <a:pPr algn="l" fontAlgn="base"/>
            <a:endParaRPr lang="en-US" b="0" i="0" dirty="0">
              <a:solidFill>
                <a:srgbClr val="333333"/>
              </a:solidFill>
              <a:effectLst/>
              <a:latin typeface="Raleway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D5CCC9-9115-E539-ADCC-AEAA5C1BE7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46" t="5478" r="30364" b="6869"/>
          <a:stretch/>
        </p:blipFill>
        <p:spPr>
          <a:xfrm>
            <a:off x="1524000" y="1943091"/>
            <a:ext cx="1554352" cy="350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248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Re-Vive Collection – Accessories</a:t>
            </a:r>
          </a:p>
        </p:txBody>
      </p:sp>
      <p:pic>
        <p:nvPicPr>
          <p:cNvPr id="28" name="Picture 27" descr="MT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1749075"/>
            <a:ext cx="1412723" cy="524897"/>
          </a:xfrm>
          <a:prstGeom prst="rect">
            <a:avLst/>
          </a:prstGeom>
        </p:spPr>
      </p:pic>
      <p:pic>
        <p:nvPicPr>
          <p:cNvPr id="29" name="Picture 28" descr="MT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717" y="1883204"/>
            <a:ext cx="1377132" cy="525861"/>
          </a:xfrm>
          <a:prstGeom prst="rect">
            <a:avLst/>
          </a:prstGeom>
        </p:spPr>
      </p:pic>
      <p:pic>
        <p:nvPicPr>
          <p:cNvPr id="30" name="Picture 29" descr="MT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61363" y="1749075"/>
            <a:ext cx="1412724" cy="419426"/>
          </a:xfrm>
          <a:prstGeom prst="rect">
            <a:avLst/>
          </a:prstGeom>
        </p:spPr>
      </p:pic>
      <p:pic>
        <p:nvPicPr>
          <p:cNvPr id="31" name="Picture 30" descr="MT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58093" y="1779642"/>
            <a:ext cx="1412724" cy="563666"/>
          </a:xfrm>
          <a:prstGeom prst="rect">
            <a:avLst/>
          </a:prstGeom>
        </p:spPr>
      </p:pic>
      <p:pic>
        <p:nvPicPr>
          <p:cNvPr id="32" name="Picture 31" descr="MT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48698" y="2461411"/>
            <a:ext cx="1535444" cy="554466"/>
          </a:xfrm>
          <a:prstGeom prst="rect">
            <a:avLst/>
          </a:prstGeom>
        </p:spPr>
      </p:pic>
      <p:pic>
        <p:nvPicPr>
          <p:cNvPr id="33" name="Picture 32" descr="MT2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14000" y="2273972"/>
            <a:ext cx="1233565" cy="1274308"/>
          </a:xfrm>
          <a:prstGeom prst="rect">
            <a:avLst/>
          </a:prstGeom>
        </p:spPr>
      </p:pic>
      <p:pic>
        <p:nvPicPr>
          <p:cNvPr id="34" name="Picture 33" descr="MT2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53200" y="2343308"/>
            <a:ext cx="1371600" cy="136850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57200" y="1219200"/>
            <a:ext cx="601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Arms</a:t>
            </a:r>
          </a:p>
        </p:txBody>
      </p:sp>
      <p:pic>
        <p:nvPicPr>
          <p:cNvPr id="9218" name="Picture 2" descr="http://resources.stonemediaworks.com/product/images/4679_1_Original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10" y="2582702"/>
            <a:ext cx="838390" cy="83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resources.stonemediaworks.com/product/images/4682_1_Original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504" y="2457525"/>
            <a:ext cx="1352475" cy="13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2573261" y="3862889"/>
            <a:ext cx="2460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Hand Showers</a:t>
            </a:r>
          </a:p>
        </p:txBody>
      </p:sp>
      <p:pic>
        <p:nvPicPr>
          <p:cNvPr id="9226" name="Picture 10" descr="http://resources.stonemediaworks.com/product/images/7175_1_Original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346" y="4397832"/>
            <a:ext cx="293617" cy="238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://resources.stonemediaworks.com/product/images/7176_1_Large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953" y="4397832"/>
            <a:ext cx="384999" cy="234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1415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Re-Vive Collection – Accessories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57200" y="1219200"/>
            <a:ext cx="601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Slide Rails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181600" y="1216221"/>
            <a:ext cx="3581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Hand Shower Holders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200" y="1688068"/>
            <a:ext cx="6019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With Integral Waterway</a:t>
            </a:r>
          </a:p>
        </p:txBody>
      </p:sp>
      <p:pic>
        <p:nvPicPr>
          <p:cNvPr id="12290" name="Picture 2" descr="http://resources.stonemediaworks.com/product/images/7181_1_Larg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2734"/>
            <a:ext cx="1263937" cy="423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resources.stonemediaworks.com/product/images/7182_1_Original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09" y="2057400"/>
            <a:ext cx="1770191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514601" y="224206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Slide Rail Only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471469" y="5638800"/>
            <a:ext cx="1043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MT8SRW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04669" y="5791200"/>
            <a:ext cx="1043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MT9SRW</a:t>
            </a:r>
          </a:p>
        </p:txBody>
      </p:sp>
      <p:pic>
        <p:nvPicPr>
          <p:cNvPr id="12294" name="Picture 6" descr="http://resources.stonemediaworks.com/product/images/6152_2_Larg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690" y="2514600"/>
            <a:ext cx="586310" cy="420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resources.stonemediaworks.com/product/images/7180_1_Original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14600"/>
            <a:ext cx="1681548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3757090" y="6460720"/>
            <a:ext cx="1043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MT8SR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64533" y="6520190"/>
            <a:ext cx="10431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MT9SR</a:t>
            </a:r>
          </a:p>
        </p:txBody>
      </p:sp>
      <p:pic>
        <p:nvPicPr>
          <p:cNvPr id="12298" name="Picture 10" descr="http://resources.stonemediaworks.com/product/images/7177_1_Large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127" y="1661295"/>
            <a:ext cx="1511073" cy="118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://resources.stonemediaworks.com/product/images/7178_1_Large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917" y="1725474"/>
            <a:ext cx="1257979" cy="103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ttp://resources.stonemediaworks.com/product/images/7179_1_Large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927" y="1872734"/>
            <a:ext cx="1238722" cy="7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http://resources.stonemediaworks.com/product/images/6147_2_Original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201" y="2912876"/>
            <a:ext cx="1025673" cy="86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6" name="Picture 18" descr="http://resources.stonemediaworks.com/product/images/6148_1_Large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514" y="2932093"/>
            <a:ext cx="87782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http://resources.stonemediaworks.com/product/images/6871_1_Original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433" y="3990810"/>
            <a:ext cx="1315894" cy="92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0" name="Picture 22" descr="http://resources.stonemediaworks.com/product/images/6870_1_Original.pn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780" y="4020521"/>
            <a:ext cx="1154020" cy="86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2" name="Picture 24" descr="http://resources.stonemediaworks.com/product/images/6149_1_Large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26" y="2928637"/>
            <a:ext cx="843097" cy="84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4" name="Picture 26" descr="http://resources.stonemediaworks.com/product/images/6150_1_Large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190" y="5248819"/>
            <a:ext cx="1391879" cy="139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5844906" y="5202091"/>
            <a:ext cx="20078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Hand Shower Hose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E1F0ADD-76DD-4A10-90A9-C8689DC7C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5553" r="8528" b="19619"/>
          <a:stretch/>
        </p:blipFill>
        <p:spPr bwMode="auto">
          <a:xfrm>
            <a:off x="7777068" y="3989829"/>
            <a:ext cx="1287472" cy="86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3270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useo Slab 500" pitchFamily="50" charset="0"/>
              </a:rPr>
              <a:t>Re-Vive Collection – Rain Rail Plus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5FE09B-4B96-487C-BA11-22C37DA6595C}"/>
              </a:ext>
            </a:extLst>
          </p:cNvPr>
          <p:cNvSpPr txBox="1"/>
          <p:nvPr/>
        </p:nvSpPr>
        <p:spPr>
          <a:xfrm>
            <a:off x="3962400" y="2286000"/>
            <a:ext cx="5125571" cy="335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18" dirty="0"/>
              <a:t>Perfect for retrofit remodel</a:t>
            </a:r>
          </a:p>
          <a:p>
            <a:r>
              <a:rPr lang="en-US" sz="2118" dirty="0"/>
              <a:t>	No need to break into wall</a:t>
            </a:r>
          </a:p>
          <a:p>
            <a:r>
              <a:rPr lang="en-US" sz="2118" dirty="0"/>
              <a:t>	Ties into existing shower arm outlet 	and anchors over tile</a:t>
            </a:r>
          </a:p>
          <a:p>
            <a:endParaRPr lang="en-US" sz="2118" dirty="0"/>
          </a:p>
          <a:p>
            <a:r>
              <a:rPr lang="en-US" sz="2118" dirty="0" err="1"/>
              <a:t>cUPC</a:t>
            </a:r>
            <a:r>
              <a:rPr lang="en-US" sz="2118" dirty="0"/>
              <a:t> approved</a:t>
            </a:r>
          </a:p>
          <a:p>
            <a:endParaRPr lang="en-US" sz="2118" dirty="0"/>
          </a:p>
          <a:p>
            <a:r>
              <a:rPr lang="en-US" sz="2118" dirty="0"/>
              <a:t>Components sold individually</a:t>
            </a:r>
          </a:p>
          <a:p>
            <a:r>
              <a:rPr lang="en-US" sz="2118" dirty="0"/>
              <a:t>	i.e. shower head, hose, hand shower</a:t>
            </a:r>
          </a:p>
          <a:p>
            <a:endParaRPr lang="en-US" sz="2118" dirty="0"/>
          </a:p>
        </p:txBody>
      </p:sp>
      <p:pic>
        <p:nvPicPr>
          <p:cNvPr id="50" name="Picture 49" descr="A close up of a door&#10;&#10;Description automatically generated">
            <a:extLst>
              <a:ext uri="{FF2B5EF4-FFF2-40B4-BE49-F238E27FC236}">
                <a16:creationId xmlns:a16="http://schemas.microsoft.com/office/drawing/2014/main" id="{2FF8181C-ADEE-4283-A77D-DD425BC7CD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83"/>
          <a:stretch/>
        </p:blipFill>
        <p:spPr>
          <a:xfrm>
            <a:off x="152400" y="1143000"/>
            <a:ext cx="1781052" cy="3478344"/>
          </a:xfrm>
          <a:prstGeom prst="rect">
            <a:avLst/>
          </a:prstGeom>
        </p:spPr>
      </p:pic>
      <p:pic>
        <p:nvPicPr>
          <p:cNvPr id="3" name="Picture 2" descr="A shower with a shower head and a shower head&#10;&#10;Description automatically generated">
            <a:extLst>
              <a:ext uri="{FF2B5EF4-FFF2-40B4-BE49-F238E27FC236}">
                <a16:creationId xmlns:a16="http://schemas.microsoft.com/office/drawing/2014/main" id="{AC7CFE48-F1DB-AA46-CBA8-E99EF8BD8D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9" t="11075" b="26684"/>
          <a:stretch/>
        </p:blipFill>
        <p:spPr>
          <a:xfrm>
            <a:off x="2057400" y="3925509"/>
            <a:ext cx="1781052" cy="29109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4375C1F-6805-E8E9-469A-D534B29DB0F8}"/>
              </a:ext>
            </a:extLst>
          </p:cNvPr>
          <p:cNvSpPr/>
          <p:nvPr/>
        </p:nvSpPr>
        <p:spPr>
          <a:xfrm>
            <a:off x="2540035" y="1309684"/>
            <a:ext cx="40639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Rain Rail Plus </a:t>
            </a:r>
          </a:p>
        </p:txBody>
      </p:sp>
    </p:spTree>
    <p:extLst>
      <p:ext uri="{BB962C8B-B14F-4D97-AF65-F5344CB8AC3E}">
        <p14:creationId xmlns:p14="http://schemas.microsoft.com/office/powerpoint/2010/main" val="1922836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66C0-B1DA-6366-0001-84122E831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9671"/>
            <a:ext cx="6324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Single Lever Hot/Cold Faucet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6AF9D9-D306-3F55-F42C-CD17F0717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5371341" cy="57615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7B12D6-D5B0-A622-FA42-AE26F3107E65}"/>
              </a:ext>
            </a:extLst>
          </p:cNvPr>
          <p:cNvSpPr txBox="1"/>
          <p:nvPr/>
        </p:nvSpPr>
        <p:spPr>
          <a:xfrm>
            <a:off x="5562600" y="2209800"/>
            <a:ext cx="3352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Contemporary design for clean look.</a:t>
            </a:r>
          </a:p>
          <a:p>
            <a:endParaRPr lang="en-US" dirty="0"/>
          </a:p>
          <a:p>
            <a:r>
              <a:rPr lang="en-US" dirty="0"/>
              <a:t>Pull forward for cold, center stop, push button back for instant hot water.  Unique safety push button feature to prevent burns.</a:t>
            </a:r>
          </a:p>
          <a:p>
            <a:endParaRPr lang="en-US" dirty="0"/>
          </a:p>
          <a:p>
            <a:r>
              <a:rPr lang="en-US" dirty="0"/>
              <a:t>Lever/Handle is not spring loaded and does not pop into place when released.  </a:t>
            </a:r>
          </a:p>
        </p:txBody>
      </p:sp>
    </p:spTree>
    <p:extLst>
      <p:ext uri="{BB962C8B-B14F-4D97-AF65-F5344CB8AC3E}">
        <p14:creationId xmlns:p14="http://schemas.microsoft.com/office/powerpoint/2010/main" val="42383740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FC02B45-8122-4B32-B40C-363394B3836E}"/>
              </a:ext>
            </a:extLst>
          </p:cNvPr>
          <p:cNvSpPr txBox="1"/>
          <p:nvPr/>
        </p:nvSpPr>
        <p:spPr>
          <a:xfrm>
            <a:off x="936811" y="1731575"/>
            <a:ext cx="5125571" cy="2373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18" dirty="0"/>
              <a:t>Introducing new size – 18”</a:t>
            </a:r>
          </a:p>
          <a:p>
            <a:r>
              <a:rPr lang="en-US" sz="2118" dirty="0"/>
              <a:t>	MTRRP-18/***</a:t>
            </a:r>
          </a:p>
          <a:p>
            <a:endParaRPr lang="en-US" sz="2118" dirty="0"/>
          </a:p>
          <a:p>
            <a:r>
              <a:rPr lang="en-US" sz="2118" dirty="0"/>
              <a:t>2-way divertor for California</a:t>
            </a:r>
          </a:p>
          <a:p>
            <a:endParaRPr lang="en-US" sz="2118" dirty="0"/>
          </a:p>
          <a:p>
            <a:r>
              <a:rPr lang="en-US" sz="2118" dirty="0"/>
              <a:t>Includes angled hose connector</a:t>
            </a:r>
          </a:p>
          <a:p>
            <a:endParaRPr lang="en-US" sz="2118" dirty="0"/>
          </a:p>
        </p:txBody>
      </p:sp>
      <p:pic>
        <p:nvPicPr>
          <p:cNvPr id="3" name="Picture 2" descr="A picture containing object, street&#10;&#10;Description automatically generated">
            <a:extLst>
              <a:ext uri="{FF2B5EF4-FFF2-40B4-BE49-F238E27FC236}">
                <a16:creationId xmlns:a16="http://schemas.microsoft.com/office/drawing/2014/main" id="{81ED7EF8-FCE6-466A-BB87-DFCD990B7C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030" y="1176618"/>
            <a:ext cx="3787588" cy="56813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A686402-C070-4F16-9655-7182609DE9E6}"/>
              </a:ext>
            </a:extLst>
          </p:cNvPr>
          <p:cNvCxnSpPr>
            <a:cxnSpLocks/>
          </p:cNvCxnSpPr>
          <p:nvPr/>
        </p:nvCxnSpPr>
        <p:spPr>
          <a:xfrm>
            <a:off x="7115735" y="3014382"/>
            <a:ext cx="428065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F3EF08-0F27-47E5-A611-728509BE0EE2}"/>
              </a:ext>
            </a:extLst>
          </p:cNvPr>
          <p:cNvCxnSpPr>
            <a:cxnSpLocks/>
          </p:cNvCxnSpPr>
          <p:nvPr/>
        </p:nvCxnSpPr>
        <p:spPr>
          <a:xfrm>
            <a:off x="7115735" y="5939118"/>
            <a:ext cx="428065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FF6375-AB63-4748-A784-12040F6A17D8}"/>
              </a:ext>
            </a:extLst>
          </p:cNvPr>
          <p:cNvCxnSpPr>
            <a:cxnSpLocks/>
          </p:cNvCxnSpPr>
          <p:nvPr/>
        </p:nvCxnSpPr>
        <p:spPr>
          <a:xfrm>
            <a:off x="7543800" y="3014383"/>
            <a:ext cx="0" cy="2924735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1EB800F-B9D8-44F1-A213-9F57610F846B}"/>
              </a:ext>
            </a:extLst>
          </p:cNvPr>
          <p:cNvSpPr txBox="1"/>
          <p:nvPr/>
        </p:nvSpPr>
        <p:spPr>
          <a:xfrm>
            <a:off x="7676029" y="3711396"/>
            <a:ext cx="717175" cy="1070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18" dirty="0"/>
              <a:t>25”</a:t>
            </a:r>
          </a:p>
          <a:p>
            <a:r>
              <a:rPr lang="en-US" sz="2118" dirty="0"/>
              <a:t>Or </a:t>
            </a:r>
          </a:p>
          <a:p>
            <a:r>
              <a:rPr lang="en-US" sz="2118" dirty="0"/>
              <a:t>18”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63E2E-C9F5-4546-9071-ABADF0F390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5075" t="18446" r="30632" b="16522"/>
          <a:stretch/>
        </p:blipFill>
        <p:spPr>
          <a:xfrm flipH="1">
            <a:off x="3891323" y="4290380"/>
            <a:ext cx="1117706" cy="167049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2EAC59F-234D-495E-B8C9-14AE29C5F419}"/>
              </a:ext>
            </a:extLst>
          </p:cNvPr>
          <p:cNvCxnSpPr/>
          <p:nvPr/>
        </p:nvCxnSpPr>
        <p:spPr>
          <a:xfrm>
            <a:off x="5009029" y="5301984"/>
            <a:ext cx="1893795" cy="8644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5E5A3B8-8901-4D95-9F3F-0F5D857224C2}"/>
              </a:ext>
            </a:extLst>
          </p:cNvPr>
          <p:cNvSpPr txBox="1"/>
          <p:nvPr/>
        </p:nvSpPr>
        <p:spPr>
          <a:xfrm>
            <a:off x="0" y="22860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useo Slab 500" pitchFamily="50" charset="0"/>
              </a:rPr>
              <a:t>Re-Vive Collection – Rain Rail Plus</a:t>
            </a:r>
          </a:p>
        </p:txBody>
      </p:sp>
    </p:spTree>
    <p:extLst>
      <p:ext uri="{BB962C8B-B14F-4D97-AF65-F5344CB8AC3E}">
        <p14:creationId xmlns:p14="http://schemas.microsoft.com/office/powerpoint/2010/main" val="28465991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Select Series Shower Drains</a:t>
            </a:r>
          </a:p>
        </p:txBody>
      </p:sp>
      <p:pic>
        <p:nvPicPr>
          <p:cNvPr id="1026" name="Picture 2" descr="http://resources.stonemediaworks.com/product/images/7183_2_Larg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600" y="3314870"/>
            <a:ext cx="1697601" cy="16091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230" t="12222" r="13297" b="12222"/>
          <a:stretch/>
        </p:blipFill>
        <p:spPr>
          <a:xfrm>
            <a:off x="359799" y="5257800"/>
            <a:ext cx="1734671" cy="1371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0334" y="1229381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Trim Options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9799" y="3496216"/>
            <a:ext cx="152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4” Square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3/16” Thick 304 Stainless Steel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Includes Grid Removal Tool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33600" y="5305217"/>
            <a:ext cx="15240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Tile-in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3-1/2” Square Grid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Plastic Construction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Includes Grid Removal Tool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1900" y="1239678"/>
            <a:ext cx="1866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Drain Neck Assembly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014" y="3184065"/>
            <a:ext cx="10431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MT607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54347" y="4808639"/>
            <a:ext cx="10431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MT608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7579" y="6590184"/>
            <a:ext cx="10431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MT609</a:t>
            </a:r>
          </a:p>
        </p:txBody>
      </p:sp>
      <p:pic>
        <p:nvPicPr>
          <p:cNvPr id="1028" name="Picture 4" descr="http://resources.stonemediaworks.com/product/images/7186_1_Large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0" t="12578" r="18403" b="11950"/>
          <a:stretch/>
        </p:blipFill>
        <p:spPr bwMode="auto">
          <a:xfrm>
            <a:off x="5372100" y="1739384"/>
            <a:ext cx="1981200" cy="160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315200" y="1752600"/>
            <a:ext cx="1524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Plastic Construction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‘Vanishing’ Thin Edge Design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Includes Hair Catcher &amp; Debris Cover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57669" y="3121968"/>
            <a:ext cx="10431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MT606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61251" y="3996750"/>
            <a:ext cx="1435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Schluter</a:t>
            </a:r>
            <a:r>
              <a:rPr lang="en-US" sz="2800" b="1" dirty="0">
                <a:solidFill>
                  <a:srgbClr val="FF0000"/>
                </a:solidFill>
              </a:rPr>
              <a:t> Adaptor</a:t>
            </a:r>
          </a:p>
        </p:txBody>
      </p:sp>
      <p:pic>
        <p:nvPicPr>
          <p:cNvPr id="1030" name="Picture 6" descr="http://resources.stonemediaworks.com/product/images/7189_1_Large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8" t="20125" r="30069" b="27044"/>
          <a:stretch/>
        </p:blipFill>
        <p:spPr bwMode="auto">
          <a:xfrm>
            <a:off x="5653342" y="4957895"/>
            <a:ext cx="1547558" cy="141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448300" y="6251063"/>
            <a:ext cx="10431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MT603A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162800" y="5102363"/>
            <a:ext cx="152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Plastic Construction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/>
              <a:t>Allows For Installation into Fabric Water Proofing Systems; i.e. </a:t>
            </a:r>
            <a:r>
              <a:rPr lang="en-US" sz="1100" dirty="0" err="1"/>
              <a:t>Schluter</a:t>
            </a:r>
            <a:r>
              <a:rPr lang="en-US" sz="1100" dirty="0"/>
              <a:t>-KERDI</a:t>
            </a:r>
          </a:p>
        </p:txBody>
      </p:sp>
    </p:spTree>
    <p:extLst>
      <p:ext uri="{BB962C8B-B14F-4D97-AF65-F5344CB8AC3E}">
        <p14:creationId xmlns:p14="http://schemas.microsoft.com/office/powerpoint/2010/main" val="22772025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Bathroom Accessories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0334" y="122938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Valves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2438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¼ Turn Ball </a:t>
            </a:r>
            <a:r>
              <a:rPr lang="en-US" sz="2400" dirty="0">
                <a:solidFill>
                  <a:srgbClr val="FF0000"/>
                </a:solidFill>
              </a:rPr>
              <a:t>or </a:t>
            </a:r>
            <a:r>
              <a:rPr lang="en-US" sz="2400" dirty="0"/>
              <a:t>¼ Turn Ceramic Cartridge</a:t>
            </a:r>
          </a:p>
          <a:p>
            <a:pPr algn="ctr"/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1371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Selecting the Correct Stop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35052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Angle </a:t>
            </a:r>
            <a:r>
              <a:rPr lang="en-US" sz="2400" dirty="0">
                <a:solidFill>
                  <a:srgbClr val="FF0000"/>
                </a:solidFill>
              </a:rPr>
              <a:t>or </a:t>
            </a:r>
            <a:r>
              <a:rPr lang="en-US" sz="2400" dirty="0"/>
              <a:t>Straight</a:t>
            </a:r>
          </a:p>
          <a:p>
            <a:pPr algn="ctr"/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48006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(Inlet) - Compression </a:t>
            </a:r>
            <a:r>
              <a:rPr lang="en-US" sz="2400" dirty="0">
                <a:solidFill>
                  <a:srgbClr val="FF0000"/>
                </a:solidFill>
              </a:rPr>
              <a:t>or </a:t>
            </a:r>
            <a:r>
              <a:rPr lang="en-US" sz="2400" dirty="0"/>
              <a:t>IPS</a:t>
            </a:r>
            <a:r>
              <a:rPr lang="en-US" sz="2400" dirty="0">
                <a:solidFill>
                  <a:srgbClr val="FF0000"/>
                </a:solidFill>
              </a:rPr>
              <a:t> or </a:t>
            </a:r>
            <a:r>
              <a:rPr lang="en-US" sz="2400" dirty="0"/>
              <a:t>Sweat</a:t>
            </a:r>
          </a:p>
          <a:p>
            <a:pPr algn="ctr"/>
            <a:r>
              <a:rPr lang="en-US" sz="2400" dirty="0"/>
              <a:t>X</a:t>
            </a:r>
          </a:p>
          <a:p>
            <a:pPr algn="ctr"/>
            <a:r>
              <a:rPr lang="en-US" sz="2400" dirty="0"/>
              <a:t>3/8” O.D. Compression (Outlet)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419600" y="2895600"/>
            <a:ext cx="0" cy="685800"/>
          </a:xfrm>
          <a:prstGeom prst="straightConnector1">
            <a:avLst/>
          </a:prstGeom>
          <a:ln w="53975">
            <a:solidFill>
              <a:srgbClr val="0070C0"/>
            </a:solidFill>
            <a:headEnd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419600" y="4061264"/>
            <a:ext cx="6178" cy="739336"/>
          </a:xfrm>
          <a:prstGeom prst="straightConnector1">
            <a:avLst/>
          </a:prstGeom>
          <a:ln w="53975">
            <a:solidFill>
              <a:srgbClr val="0070C0"/>
            </a:solidFill>
            <a:headEnd w="lg" len="lg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0" descr="http://resources.stonemediaworks.com/product/images/3030_2_Origin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2000189"/>
            <a:ext cx="1009740" cy="1485447"/>
          </a:xfrm>
          <a:prstGeom prst="rect">
            <a:avLst/>
          </a:prstGeom>
          <a:noFill/>
        </p:spPr>
      </p:pic>
      <p:pic>
        <p:nvPicPr>
          <p:cNvPr id="37" name="Picture 12" descr="http://resources.stonemediaworks.com/product/images/3077_2_Origi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785" y="2000189"/>
            <a:ext cx="1086502" cy="12818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37675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2BCC7E5-D6BB-43D1-9795-4CD9680C966F}"/>
              </a:ext>
            </a:extLst>
          </p:cNvPr>
          <p:cNvSpPr txBox="1"/>
          <p:nvPr/>
        </p:nvSpPr>
        <p:spPr>
          <a:xfrm>
            <a:off x="0" y="228602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New Valve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247EFE-C4B1-4102-B9A9-788E6B792DD0}"/>
              </a:ext>
            </a:extLst>
          </p:cNvPr>
          <p:cNvSpPr txBox="1"/>
          <p:nvPr/>
        </p:nvSpPr>
        <p:spPr>
          <a:xfrm>
            <a:off x="386061" y="1336031"/>
            <a:ext cx="4185939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77" b="1" dirty="0"/>
              <a:t>Lever Handle Ball Valve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7D3764-5A7F-4FAE-83AF-B67DB22E931F}"/>
              </a:ext>
            </a:extLst>
          </p:cNvPr>
          <p:cNvSpPr txBox="1"/>
          <p:nvPr/>
        </p:nvSpPr>
        <p:spPr>
          <a:xfrm>
            <a:off x="4825112" y="1336031"/>
            <a:ext cx="3799879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77" b="1" dirty="0">
                <a:solidFill>
                  <a:srgbClr val="FF0000"/>
                </a:solidFill>
              </a:rPr>
              <a:t>MT521-NL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CAD495-F010-4B5D-B6EC-1424F7BFED31}"/>
              </a:ext>
            </a:extLst>
          </p:cNvPr>
          <p:cNvSpPr txBox="1"/>
          <p:nvPr/>
        </p:nvSpPr>
        <p:spPr>
          <a:xfrm>
            <a:off x="3571653" y="2920792"/>
            <a:ext cx="4819661" cy="180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>
                <a:solidFill>
                  <a:srgbClr val="333333"/>
                </a:solidFill>
                <a:latin typeface="Raleway" panose="020B0503030101060003" pitchFamily="34" charset="0"/>
              </a:rPr>
              <a:t>Only available in </a:t>
            </a:r>
            <a:r>
              <a:rPr lang="en-US" sz="1588" b="1" u="sng" dirty="0">
                <a:solidFill>
                  <a:srgbClr val="333333"/>
                </a:solidFill>
                <a:latin typeface="Raleway" panose="020B0503030101060003" pitchFamily="34" charset="0"/>
              </a:rPr>
              <a:t>Angle Compression</a:t>
            </a:r>
          </a:p>
          <a:p>
            <a:endParaRPr lang="en-US" sz="1588" dirty="0">
              <a:solidFill>
                <a:srgbClr val="333333"/>
              </a:solidFill>
              <a:latin typeface="Raleway" panose="020B0503030101060003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588" dirty="0">
                <a:solidFill>
                  <a:srgbClr val="333333"/>
                </a:solidFill>
                <a:latin typeface="Raleway" panose="020B0503030101060003" pitchFamily="34" charset="0"/>
              </a:rPr>
              <a:t>  Mini Lever Handle with 1/4 Turn Ball Valve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588" dirty="0">
                <a:solidFill>
                  <a:srgbClr val="333333"/>
                </a:solidFill>
                <a:latin typeface="Raleway" panose="020B0503030101060003" pitchFamily="34" charset="0"/>
              </a:rPr>
              <a:t>  1/2″ Compression (5/8″ O.D.) Inlet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588" dirty="0">
                <a:solidFill>
                  <a:srgbClr val="333333"/>
                </a:solidFill>
                <a:latin typeface="Raleway" panose="020B0503030101060003" pitchFamily="34" charset="0"/>
              </a:rPr>
              <a:t>  3/8″ O.D. Compression Outlet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1588" dirty="0">
                <a:solidFill>
                  <a:srgbClr val="333333"/>
                </a:solidFill>
                <a:latin typeface="Raleway" panose="020B0503030101060003" pitchFamily="34" charset="0"/>
              </a:rPr>
              <a:t>  Lead Free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US" sz="1588" dirty="0">
              <a:solidFill>
                <a:srgbClr val="333333"/>
              </a:solidFill>
              <a:latin typeface="Raleway" panose="020B0503030101060003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4DAC0A4-81C4-4BA4-9CAE-5B5BBD691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7" t="26060" r="24956" b="21135"/>
          <a:stretch/>
        </p:blipFill>
        <p:spPr bwMode="auto">
          <a:xfrm>
            <a:off x="846992" y="2439782"/>
            <a:ext cx="1959094" cy="277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435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Bathroom Accessories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0334" y="1229381"/>
            <a:ext cx="265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Lav</a:t>
            </a:r>
            <a:r>
              <a:rPr lang="en-US" sz="2400" b="1" dirty="0">
                <a:solidFill>
                  <a:srgbClr val="FF0000"/>
                </a:solidFill>
              </a:rPr>
              <a:t> Drains</a:t>
            </a:r>
          </a:p>
        </p:txBody>
      </p:sp>
      <p:pic>
        <p:nvPicPr>
          <p:cNvPr id="11" name="Picture 2" descr="http://resources.stonemediaworks.com/product/images/2929_1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905000"/>
            <a:ext cx="2823189" cy="1524000"/>
          </a:xfrm>
          <a:prstGeom prst="rect">
            <a:avLst/>
          </a:prstGeom>
          <a:noFill/>
        </p:spPr>
      </p:pic>
      <p:pic>
        <p:nvPicPr>
          <p:cNvPr id="13" name="Picture 4" descr="http://resources.stonemediaworks.com/product/images/2959_2_Lar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994" y="3200400"/>
            <a:ext cx="2445605" cy="1676400"/>
          </a:xfrm>
          <a:prstGeom prst="rect">
            <a:avLst/>
          </a:prstGeom>
          <a:noFill/>
        </p:spPr>
      </p:pic>
      <p:pic>
        <p:nvPicPr>
          <p:cNvPr id="14" name="Picture 6" descr="http://resources.stonemediaworks.com/product/images/2990_1_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5410200"/>
            <a:ext cx="2286000" cy="1242484"/>
          </a:xfrm>
          <a:prstGeom prst="rect">
            <a:avLst/>
          </a:prstGeom>
          <a:noFill/>
        </p:spPr>
      </p:pic>
      <p:pic>
        <p:nvPicPr>
          <p:cNvPr id="2050" name="Picture 2" descr="http://resources.stonemediaworks.com/product/images/3100_3_Large.jpe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6" t="5219" r="40044" b="5892"/>
          <a:stretch/>
        </p:blipFill>
        <p:spPr bwMode="auto">
          <a:xfrm>
            <a:off x="152400" y="1981200"/>
            <a:ext cx="729746" cy="243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resources.stonemediaworks.com/product/images/3111_1_Original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49" y="3197442"/>
            <a:ext cx="874174" cy="246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resources.stonemediaworks.com/product/images/3116_2_Original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585" y="4205645"/>
            <a:ext cx="663492" cy="240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484934" y="1229380"/>
            <a:ext cx="265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Traps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10281" y="1955777"/>
            <a:ext cx="256161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With </a:t>
            </a:r>
            <a:r>
              <a:rPr lang="en-US" sz="1400" dirty="0">
                <a:solidFill>
                  <a:srgbClr val="FF0000"/>
                </a:solidFill>
              </a:rPr>
              <a:t>or</a:t>
            </a:r>
            <a:r>
              <a:rPr lang="en-US" sz="1400" dirty="0"/>
              <a:t> Without Overflow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20 Hole Grid, Clicker, Lift &amp; Turn, Finger Touch, Stationary Dome, Flat Dome Euro, Tear Drop &amp; Square Designs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43400" y="3665316"/>
            <a:ext cx="25616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P-Trap 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Bottle Trap</a:t>
            </a:r>
          </a:p>
          <a:p>
            <a:pPr marL="171450" indent="-1714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MT2000-2 Has Cleanout</a:t>
            </a:r>
          </a:p>
        </p:txBody>
      </p:sp>
    </p:spTree>
    <p:extLst>
      <p:ext uri="{BB962C8B-B14F-4D97-AF65-F5344CB8AC3E}">
        <p14:creationId xmlns:p14="http://schemas.microsoft.com/office/powerpoint/2010/main" val="8477995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Bathroom Accessories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0334" y="1229381"/>
            <a:ext cx="265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Toilet Tank Levers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5857" y="1718924"/>
            <a:ext cx="3733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Toto</a:t>
            </a:r>
          </a:p>
          <a:p>
            <a:pPr marL="628650" lvl="1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Kohler </a:t>
            </a:r>
          </a:p>
          <a:p>
            <a:pPr marL="628650" lvl="1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American Standard</a:t>
            </a:r>
          </a:p>
          <a:p>
            <a:pPr marL="628650" lvl="1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Icera</a:t>
            </a:r>
            <a:endParaRPr lang="en-US" sz="1600" dirty="0"/>
          </a:p>
          <a:p>
            <a:pPr marL="628650" lvl="1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Axent</a:t>
            </a:r>
            <a:endParaRPr lang="en-US" sz="16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*Compatible with most styles within these brands.</a:t>
            </a:r>
          </a:p>
        </p:txBody>
      </p:sp>
      <p:pic>
        <p:nvPicPr>
          <p:cNvPr id="5122" name="Picture 2" descr="Image result for toto logo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b="30000"/>
          <a:stretch/>
        </p:blipFill>
        <p:spPr bwMode="auto">
          <a:xfrm>
            <a:off x="220693" y="4443359"/>
            <a:ext cx="2052064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kohler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630" y="5628619"/>
            <a:ext cx="2511425" cy="77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american standard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890" y="4234811"/>
            <a:ext cx="2438400" cy="102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icera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611" y="5751813"/>
            <a:ext cx="2743200" cy="54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resources.stonemediaworks.com/product/images/3131_1_Large.jpe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0495">
            <a:off x="5538355" y="1337924"/>
            <a:ext cx="268941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resources.stonemediaworks.com/product/images/2970_1_Origin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306" y="2942312"/>
            <a:ext cx="1093505" cy="109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resources.stonemediaworks.com/product/images/3128_1_Original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016" y="2242868"/>
            <a:ext cx="2245916" cy="98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XENT | Luxury Bathroom Products">
            <a:extLst>
              <a:ext uri="{FF2B5EF4-FFF2-40B4-BE49-F238E27FC236}">
                <a16:creationId xmlns:a16="http://schemas.microsoft.com/office/drawing/2014/main" id="{1011CF72-7207-4C31-9A34-1755AB6E9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2" b="31828"/>
          <a:stretch/>
        </p:blipFill>
        <p:spPr bwMode="auto">
          <a:xfrm>
            <a:off x="5986718" y="4406010"/>
            <a:ext cx="2729196" cy="98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8862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Bath Waste &amp; Overflow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252" y="1905000"/>
            <a:ext cx="5562600" cy="40102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0334" y="1229381"/>
            <a:ext cx="2430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Immerse Feature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6067647"/>
            <a:ext cx="3102504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537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Bath Waste &amp; Overflow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334" y="1229381"/>
            <a:ext cx="2735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DoubleFlex</a:t>
            </a:r>
            <a:r>
              <a:rPr lang="en-US" sz="2400" b="1" dirty="0">
                <a:solidFill>
                  <a:srgbClr val="FF0000"/>
                </a:solidFill>
              </a:rPr>
              <a:t> Feature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85800" y="1828800"/>
            <a:ext cx="66294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Bath waste installations just became </a:t>
            </a:r>
            <a:r>
              <a:rPr kumimoji="0" lang="en-US" altLang="en-US" sz="16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faster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 and </a:t>
            </a:r>
            <a:r>
              <a:rPr kumimoji="0" lang="en-US" altLang="en-US" sz="16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easier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.  The </a:t>
            </a:r>
            <a:r>
              <a:rPr kumimoji="0" lang="en-US" altLang="en-US" sz="16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DoubleFlex</a:t>
            </a:r>
            <a:r>
              <a:rPr kumimoji="0" lang="en-US" altLang="en-US" sz="16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is designed to handle misalignment problems.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Segoe UI Light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The </a:t>
            </a:r>
            <a:r>
              <a:rPr kumimoji="0" lang="en-US" altLang="en-US" sz="16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SECRET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...patented swivel joints at the overflow head and at the sanitary tee. 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egoe UI Light" panose="020B0502040204020203" pitchFamily="34" charset="0"/>
              </a:rPr>
              <a:t>Available in PVC and ABS.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4029075"/>
            <a:ext cx="3778250" cy="2295525"/>
          </a:xfrm>
          <a:prstGeom prst="rect">
            <a:avLst/>
          </a:prstGeom>
          <a:noFill/>
          <a:ln w="9525" algn="in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98462" y="3654425"/>
            <a:ext cx="3640138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sng" strike="noStrike" cap="none" normalizeH="0" baseline="0">
                <a:ln>
                  <a:noFill/>
                </a:ln>
                <a:solidFill>
                  <a:srgbClr val="800000"/>
                </a:solidFill>
                <a:effectLst/>
                <a:latin typeface="Arial Rounded MT Bold" panose="020F0704030504030204" pitchFamily="34" charset="0"/>
              </a:rPr>
              <a:t>Problem/Scenario 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832" y="4038600"/>
            <a:ext cx="3894968" cy="2286000"/>
          </a:xfrm>
          <a:prstGeom prst="rect">
            <a:avLst/>
          </a:prstGeom>
          <a:noFill/>
          <a:ln w="9525" algn="in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809294" y="3657600"/>
            <a:ext cx="3805235" cy="37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sng" strike="noStrike" cap="none" normalizeH="0" baseline="0">
                <a:ln>
                  <a:noFill/>
                </a:ln>
                <a:solidFill>
                  <a:srgbClr val="000080"/>
                </a:solidFill>
                <a:effectLst/>
                <a:latin typeface="Arial Rounded MT Bold" panose="020F0704030504030204" pitchFamily="34" charset="0"/>
              </a:rPr>
              <a:t>Problem/Scenario 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2913856"/>
            <a:ext cx="2214563" cy="56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926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2BCC7E5-D6BB-43D1-9795-4CD9680C966F}"/>
              </a:ext>
            </a:extLst>
          </p:cNvPr>
          <p:cNvSpPr txBox="1"/>
          <p:nvPr/>
        </p:nvSpPr>
        <p:spPr>
          <a:xfrm>
            <a:off x="0" y="228602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BDEXP Drains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247EFE-C4B1-4102-B9A9-788E6B792DD0}"/>
              </a:ext>
            </a:extLst>
          </p:cNvPr>
          <p:cNvSpPr txBox="1"/>
          <p:nvPr/>
        </p:nvSpPr>
        <p:spPr>
          <a:xfrm>
            <a:off x="386062" y="1214573"/>
            <a:ext cx="8380554" cy="526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24" b="1" dirty="0"/>
              <a:t>Freestanding Tub Exposed Bath Waste &amp; Overflows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13B8FA-2541-4F81-B6BF-AEFD2FF165F8}"/>
              </a:ext>
            </a:extLst>
          </p:cNvPr>
          <p:cNvSpPr txBox="1"/>
          <p:nvPr/>
        </p:nvSpPr>
        <p:spPr>
          <a:xfrm>
            <a:off x="386062" y="1715370"/>
            <a:ext cx="8380554" cy="58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77" b="1" dirty="0">
                <a:solidFill>
                  <a:srgbClr val="FF0000"/>
                </a:solidFill>
              </a:rPr>
              <a:t>BDEXP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B50605-EA56-4039-B91C-26E75E0A7D6B}"/>
              </a:ext>
            </a:extLst>
          </p:cNvPr>
          <p:cNvSpPr txBox="1"/>
          <p:nvPr/>
        </p:nvSpPr>
        <p:spPr>
          <a:xfrm>
            <a:off x="507524" y="1957177"/>
            <a:ext cx="4728154" cy="2047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5 Different Models</a:t>
            </a:r>
          </a:p>
          <a:p>
            <a:pPr marL="252146" indent="-252146">
              <a:buFont typeface="Arial" panose="020B0604020202020204" pitchFamily="34" charset="0"/>
              <a:buChar char="•"/>
            </a:pPr>
            <a:r>
              <a:rPr lang="en-US" sz="1588" dirty="0"/>
              <a:t>Bottom Outlet   </a:t>
            </a:r>
            <a:r>
              <a:rPr lang="en-US" sz="1588" dirty="0">
                <a:solidFill>
                  <a:srgbClr val="FF0000"/>
                </a:solidFill>
              </a:rPr>
              <a:t>BDEXP1</a:t>
            </a:r>
          </a:p>
          <a:p>
            <a:pPr marL="252146" indent="-252146">
              <a:buFont typeface="Arial" panose="020B0604020202020204" pitchFamily="34" charset="0"/>
              <a:buChar char="•"/>
            </a:pPr>
            <a:r>
              <a:rPr lang="en-US" sz="1588" dirty="0"/>
              <a:t>Direct Outlet  </a:t>
            </a:r>
            <a:r>
              <a:rPr lang="en-US" sz="1588" dirty="0">
                <a:solidFill>
                  <a:srgbClr val="FF0000"/>
                </a:solidFill>
              </a:rPr>
              <a:t> BDEXP2</a:t>
            </a:r>
            <a:endParaRPr lang="en-US" sz="1588" dirty="0"/>
          </a:p>
          <a:p>
            <a:pPr marL="252146" indent="-252146">
              <a:buFont typeface="Arial" panose="020B0604020202020204" pitchFamily="34" charset="0"/>
              <a:buChar char="•"/>
            </a:pPr>
            <a:r>
              <a:rPr lang="en-US" sz="1588" dirty="0"/>
              <a:t>Detached   </a:t>
            </a:r>
            <a:r>
              <a:rPr lang="en-US" sz="1588" dirty="0">
                <a:solidFill>
                  <a:srgbClr val="FF0000"/>
                </a:solidFill>
              </a:rPr>
              <a:t>BDEXP3</a:t>
            </a:r>
            <a:endParaRPr lang="en-US" sz="1588" dirty="0"/>
          </a:p>
          <a:p>
            <a:pPr marL="252146" indent="-252146">
              <a:buFont typeface="Arial" panose="020B0604020202020204" pitchFamily="34" charset="0"/>
              <a:buChar char="•"/>
            </a:pPr>
            <a:r>
              <a:rPr lang="en-US" sz="1588" dirty="0"/>
              <a:t>Bottom Outlet Extended   </a:t>
            </a:r>
            <a:r>
              <a:rPr lang="en-US" sz="1588" dirty="0">
                <a:solidFill>
                  <a:srgbClr val="FF0000"/>
                </a:solidFill>
              </a:rPr>
              <a:t>BDEXP1-VA</a:t>
            </a:r>
            <a:endParaRPr lang="en-US" sz="1588" dirty="0"/>
          </a:p>
          <a:p>
            <a:pPr marL="252146" indent="-252146">
              <a:buFont typeface="Arial" panose="020B0604020202020204" pitchFamily="34" charset="0"/>
              <a:buChar char="•"/>
            </a:pPr>
            <a:r>
              <a:rPr lang="en-US" sz="1588" dirty="0"/>
              <a:t>Direct Outlet Extended   </a:t>
            </a:r>
            <a:r>
              <a:rPr lang="en-US" sz="1588" dirty="0">
                <a:solidFill>
                  <a:srgbClr val="FF0000"/>
                </a:solidFill>
              </a:rPr>
              <a:t>BDEXP2-VA</a:t>
            </a:r>
            <a:endParaRPr lang="en-US" sz="1588" dirty="0"/>
          </a:p>
          <a:p>
            <a:pPr marL="655579" lvl="1" indent="-252146">
              <a:buFont typeface="Arial" panose="020B0604020202020204" pitchFamily="34" charset="0"/>
              <a:buChar char="•"/>
            </a:pPr>
            <a:r>
              <a:rPr lang="en-US" sz="1588" dirty="0"/>
              <a:t>Extended models will fit Victoria &amp; Albert tubs</a:t>
            </a:r>
          </a:p>
          <a:p>
            <a:pPr marL="252146" indent="-252146">
              <a:buFont typeface="Arial" panose="020B0604020202020204" pitchFamily="34" charset="0"/>
              <a:buChar char="•"/>
            </a:pPr>
            <a:r>
              <a:rPr lang="en-US" sz="1588" dirty="0"/>
              <a:t>Available in CPB, BRN, PN, MB, CHBRZ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C15F66-61AD-480F-B549-6497746604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841"/>
          <a:stretch/>
        </p:blipFill>
        <p:spPr>
          <a:xfrm>
            <a:off x="6329227" y="1903026"/>
            <a:ext cx="1700402" cy="18297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0EFB89-BD47-4D74-A2F0-00847A0CA5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59" r="41544"/>
          <a:stretch/>
        </p:blipFill>
        <p:spPr>
          <a:xfrm>
            <a:off x="386062" y="4313135"/>
            <a:ext cx="1552919" cy="18297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E75040-17FE-4B6D-AE2D-5103464B9B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810"/>
          <a:stretch/>
        </p:blipFill>
        <p:spPr>
          <a:xfrm>
            <a:off x="2181461" y="4330349"/>
            <a:ext cx="1969344" cy="18297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AC9D07-EB1F-4E51-AA80-790A20C443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637"/>
          <a:stretch/>
        </p:blipFill>
        <p:spPr>
          <a:xfrm>
            <a:off x="4715580" y="4240546"/>
            <a:ext cx="1700403" cy="19332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40D985-D14D-4EC1-A059-271509143A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017" t="7498"/>
          <a:stretch/>
        </p:blipFill>
        <p:spPr>
          <a:xfrm>
            <a:off x="6758595" y="4300997"/>
            <a:ext cx="1929940" cy="19749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807E5E-3BC0-449C-A9EB-6FBE2E37446C}"/>
              </a:ext>
            </a:extLst>
          </p:cNvPr>
          <p:cNvSpPr txBox="1"/>
          <p:nvPr/>
        </p:nvSpPr>
        <p:spPr>
          <a:xfrm>
            <a:off x="6671910" y="3660785"/>
            <a:ext cx="1070993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88" dirty="0">
                <a:solidFill>
                  <a:srgbClr val="FF0000"/>
                </a:solidFill>
              </a:rPr>
              <a:t>BDEXP1</a:t>
            </a:r>
            <a:endParaRPr lang="en-US" sz="1588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BE9917-4093-405C-B184-D460A5394B97}"/>
              </a:ext>
            </a:extLst>
          </p:cNvPr>
          <p:cNvSpPr txBox="1"/>
          <p:nvPr/>
        </p:nvSpPr>
        <p:spPr>
          <a:xfrm>
            <a:off x="545692" y="5950057"/>
            <a:ext cx="1070993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88" dirty="0">
                <a:solidFill>
                  <a:srgbClr val="FF0000"/>
                </a:solidFill>
              </a:rPr>
              <a:t>BDEXP2</a:t>
            </a:r>
            <a:endParaRPr lang="en-US" sz="1588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674985-31C7-49FE-821C-4B2244BD0A51}"/>
              </a:ext>
            </a:extLst>
          </p:cNvPr>
          <p:cNvSpPr txBox="1"/>
          <p:nvPr/>
        </p:nvSpPr>
        <p:spPr>
          <a:xfrm>
            <a:off x="2417434" y="5979955"/>
            <a:ext cx="1070993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88" dirty="0">
                <a:solidFill>
                  <a:srgbClr val="FF0000"/>
                </a:solidFill>
              </a:rPr>
              <a:t>BDEXP3</a:t>
            </a:r>
            <a:endParaRPr lang="en-US" sz="1588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11614D-DA65-4C7E-8F11-C90525BFA261}"/>
              </a:ext>
            </a:extLst>
          </p:cNvPr>
          <p:cNvSpPr txBox="1"/>
          <p:nvPr/>
        </p:nvSpPr>
        <p:spPr>
          <a:xfrm>
            <a:off x="5030284" y="6010834"/>
            <a:ext cx="1234743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88" dirty="0">
                <a:solidFill>
                  <a:srgbClr val="FF0000"/>
                </a:solidFill>
              </a:rPr>
              <a:t>BDEXP1-VA</a:t>
            </a:r>
            <a:endParaRPr lang="en-US" sz="1588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D4EDDA-3A4C-4A4D-958A-895AF4F45269}"/>
              </a:ext>
            </a:extLst>
          </p:cNvPr>
          <p:cNvSpPr txBox="1"/>
          <p:nvPr/>
        </p:nvSpPr>
        <p:spPr>
          <a:xfrm>
            <a:off x="7021280" y="5979955"/>
            <a:ext cx="1234743" cy="336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88" dirty="0">
                <a:solidFill>
                  <a:srgbClr val="FF0000"/>
                </a:solidFill>
              </a:rPr>
              <a:t>BDEXP2-VA</a:t>
            </a:r>
            <a:endParaRPr lang="en-US" sz="1588" dirty="0"/>
          </a:p>
        </p:txBody>
      </p:sp>
    </p:spTree>
    <p:extLst>
      <p:ext uri="{BB962C8B-B14F-4D97-AF65-F5344CB8AC3E}">
        <p14:creationId xmlns:p14="http://schemas.microsoft.com/office/powerpoint/2010/main" val="22223250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Tub Docking Station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5CED947-ECCB-1357-A8C5-5B9F32A0C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14445" r="9167" b="23333"/>
          <a:stretch/>
        </p:blipFill>
        <p:spPr bwMode="auto">
          <a:xfrm>
            <a:off x="2819400" y="1329965"/>
            <a:ext cx="4419600" cy="281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81773C-4F4B-0D3F-5FCB-0DE8E46396A1}"/>
              </a:ext>
            </a:extLst>
          </p:cNvPr>
          <p:cNvSpPr txBox="1"/>
          <p:nvPr/>
        </p:nvSpPr>
        <p:spPr>
          <a:xfrm>
            <a:off x="346533" y="4252128"/>
            <a:ext cx="7886700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aleway" pitchFamily="2" charset="0"/>
              </a:rPr>
              <a:t> Need to tilt the big, heavy, expensive tub on its side.</a:t>
            </a:r>
          </a:p>
          <a:p>
            <a:pPr algn="l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aleway" pitchFamily="2" charset="0"/>
              </a:rPr>
              <a:t> Must connect the drain through the top of the tub to the brass tailpiece from the underside.</a:t>
            </a:r>
          </a:p>
          <a:p>
            <a:pPr algn="l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aleway" pitchFamily="2" charset="0"/>
              </a:rPr>
              <a:t> Requires lifting of the entire tub and precisely dropping into place.</a:t>
            </a:r>
          </a:p>
          <a:p>
            <a:pPr algn="l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aleway" pitchFamily="2" charset="0"/>
              </a:rPr>
              <a:t> Higher risk of damage when moving tub multiple times while installing.</a:t>
            </a:r>
          </a:p>
          <a:p>
            <a:pPr algn="l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aleway" pitchFamily="2" charset="0"/>
              </a:rPr>
              <a:t> Don’t know if there is a leak until after installation.</a:t>
            </a:r>
          </a:p>
          <a:p>
            <a:pPr algn="l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aleway" pitchFamily="2" charset="0"/>
              </a:rPr>
              <a:t> Would have to remove the entire tub to replace the drain once installed.</a:t>
            </a:r>
          </a:p>
          <a:p>
            <a:pPr algn="l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aleway" pitchFamily="2" charset="0"/>
              </a:rPr>
              <a:t> Near impossible to snake the tub should there be a clog in the line.</a:t>
            </a:r>
          </a:p>
          <a:p>
            <a:pPr algn="l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aleway" pitchFamily="2" charset="0"/>
              </a:rPr>
              <a:t> Tub drain NOT included – have to find one that matches tailpiece and fixtures.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D6956-B655-643D-447A-29FA4230F661}"/>
              </a:ext>
            </a:extLst>
          </p:cNvPr>
          <p:cNvSpPr txBox="1"/>
          <p:nvPr/>
        </p:nvSpPr>
        <p:spPr>
          <a:xfrm>
            <a:off x="329251" y="2186263"/>
            <a:ext cx="24901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2800" b="1" i="1" dirty="0">
                <a:solidFill>
                  <a:srgbClr val="FF0000"/>
                </a:solidFill>
                <a:effectLst/>
                <a:latin typeface="museo-slab"/>
              </a:rPr>
              <a:t>The “Old Way”</a:t>
            </a:r>
            <a:endParaRPr lang="en-US" sz="2800" b="1" i="0" dirty="0">
              <a:solidFill>
                <a:srgbClr val="FF0000"/>
              </a:solidFill>
              <a:effectLst/>
              <a:latin typeface="museo-slab"/>
            </a:endParaRPr>
          </a:p>
        </p:txBody>
      </p:sp>
    </p:spTree>
    <p:extLst>
      <p:ext uri="{BB962C8B-B14F-4D97-AF65-F5344CB8AC3E}">
        <p14:creationId xmlns:p14="http://schemas.microsoft.com/office/powerpoint/2010/main" val="4236878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FF7FD-F8DE-775C-862E-A56A2BBC6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5638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Universal Toilet Tank Lever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6B6809-A108-67B8-A0B5-50C616558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09700"/>
            <a:ext cx="3724275" cy="2019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B22A4B-D980-E03A-FEE3-3FD764F58D72}"/>
              </a:ext>
            </a:extLst>
          </p:cNvPr>
          <p:cNvSpPr txBox="1"/>
          <p:nvPr/>
        </p:nvSpPr>
        <p:spPr>
          <a:xfrm>
            <a:off x="914400" y="35814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Universal design to fit most all toilet tanks.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D41392-08B8-277E-2605-F728DDF6B8D2}"/>
              </a:ext>
            </a:extLst>
          </p:cNvPr>
          <p:cNvSpPr txBox="1"/>
          <p:nvPr/>
        </p:nvSpPr>
        <p:spPr>
          <a:xfrm>
            <a:off x="2283977" y="4381306"/>
            <a:ext cx="457604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0" i="0" dirty="0">
                <a:solidFill>
                  <a:srgbClr val="555555"/>
                </a:solidFill>
                <a:effectLst/>
                <a:latin typeface="Lato" panose="020F0502020204030203" pitchFamily="34" charset="0"/>
              </a:rPr>
              <a:t>For use with most front, side, and angled style toilet tanks with chain style flush valves.</a:t>
            </a:r>
          </a:p>
          <a:p>
            <a:pPr algn="l" fontAlgn="base"/>
            <a:r>
              <a:rPr lang="en-US" b="0" i="0" dirty="0">
                <a:solidFill>
                  <a:srgbClr val="555555"/>
                </a:solidFill>
                <a:effectLst/>
                <a:latin typeface="Lato" panose="020F0502020204030203" pitchFamily="34" charset="0"/>
              </a:rPr>
              <a:t>Available in a variety of finishes to match every fixture in your bathroom.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93BB0C-B4F9-44F8-351B-D00B72375F23}"/>
              </a:ext>
            </a:extLst>
          </p:cNvPr>
          <p:cNvSpPr txBox="1"/>
          <p:nvPr/>
        </p:nvSpPr>
        <p:spPr>
          <a:xfrm>
            <a:off x="4810127" y="2419350"/>
            <a:ext cx="2368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MT969U</a:t>
            </a:r>
          </a:p>
        </p:txBody>
      </p:sp>
    </p:spTree>
    <p:extLst>
      <p:ext uri="{BB962C8B-B14F-4D97-AF65-F5344CB8AC3E}">
        <p14:creationId xmlns:p14="http://schemas.microsoft.com/office/powerpoint/2010/main" val="39547463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Tub Docking Station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24EC88-E424-C613-E417-04847DE2906E}"/>
              </a:ext>
            </a:extLst>
          </p:cNvPr>
          <p:cNvSpPr txBox="1"/>
          <p:nvPr/>
        </p:nvSpPr>
        <p:spPr>
          <a:xfrm>
            <a:off x="1752600" y="1143000"/>
            <a:ext cx="4876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2800" b="1" i="1" dirty="0">
                <a:solidFill>
                  <a:srgbClr val="00B050"/>
                </a:solidFill>
                <a:effectLst/>
                <a:latin typeface="museo-slab"/>
              </a:rPr>
              <a:t>The “Tub Docking Station Way”</a:t>
            </a:r>
            <a:endParaRPr lang="en-US" sz="2800" b="1" i="0" dirty="0">
              <a:solidFill>
                <a:srgbClr val="00B050"/>
              </a:solidFill>
              <a:effectLst/>
              <a:latin typeface="museo-slab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28D5F9-55AF-9BFC-DD00-C2AE8752D680}"/>
              </a:ext>
            </a:extLst>
          </p:cNvPr>
          <p:cNvSpPr txBox="1"/>
          <p:nvPr/>
        </p:nvSpPr>
        <p:spPr>
          <a:xfrm>
            <a:off x="457200" y="4709458"/>
            <a:ext cx="7772400" cy="176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aleway" pitchFamily="2" charset="0"/>
              </a:rPr>
              <a:t> No tilting of the tub on its side, it remains upright.</a:t>
            </a:r>
          </a:p>
          <a:p>
            <a:pPr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aleway" pitchFamily="2" charset="0"/>
              </a:rPr>
              <a:t> Rough-in flange and tailpiece are mounted to the floor and not to the tub itself.</a:t>
            </a:r>
          </a:p>
          <a:p>
            <a:pPr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aleway" pitchFamily="2" charset="0"/>
              </a:rPr>
              <a:t> Simply slide the tub into place over the drain – No lifting or lowering required.</a:t>
            </a:r>
          </a:p>
          <a:p>
            <a:pPr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aleway" pitchFamily="2" charset="0"/>
              </a:rPr>
              <a:t> Drain is removable after installation without needing to uninstall the tub.</a:t>
            </a:r>
          </a:p>
          <a:p>
            <a:pPr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aleway" pitchFamily="2" charset="0"/>
              </a:rPr>
              <a:t> Plug top is removable to allow easy access to snake the line.</a:t>
            </a:r>
          </a:p>
          <a:p>
            <a:pPr algn="l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33333"/>
                </a:solidFill>
                <a:effectLst/>
                <a:latin typeface="Raleway" pitchFamily="2" charset="0"/>
              </a:rPr>
              <a:t> EZ-Click™ Tub Drain IS included and available in multiple finishes to match fixtures.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C0E18D24-0351-19DA-1702-6294EFCA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66220"/>
            <a:ext cx="5410200" cy="304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3599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Tub Docking Station</a:t>
            </a:r>
          </a:p>
        </p:txBody>
      </p:sp>
      <p:pic>
        <p:nvPicPr>
          <p:cNvPr id="4" name="Picture 3" descr="A picture containing text, indoor, screenshot, different&#10;&#10;Description automatically generated">
            <a:extLst>
              <a:ext uri="{FF2B5EF4-FFF2-40B4-BE49-F238E27FC236}">
                <a16:creationId xmlns:a16="http://schemas.microsoft.com/office/drawing/2014/main" id="{A9ED7FD0-EE49-4D16-835E-BB4CBFDEB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" y="1219200"/>
            <a:ext cx="9144000" cy="551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50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STEALTH Disposers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F463A3-6FE6-277A-BF2D-2B956C554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64" y="1371600"/>
            <a:ext cx="822727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92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STEALTH Disposers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771C7A-5141-903C-05C0-64FD86DBC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387511"/>
            <a:ext cx="4325707" cy="53593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B051D6-4013-1E34-50BD-99CD146C8A61}"/>
              </a:ext>
            </a:extLst>
          </p:cNvPr>
          <p:cNvSpPr txBox="1"/>
          <p:nvPr/>
        </p:nvSpPr>
        <p:spPr>
          <a:xfrm>
            <a:off x="5567362" y="3305145"/>
            <a:ext cx="8382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4000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604DC9-6DAD-677D-B476-C0928CF7AC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7" r="32609"/>
          <a:stretch/>
        </p:blipFill>
        <p:spPr bwMode="auto">
          <a:xfrm>
            <a:off x="1371600" y="1133671"/>
            <a:ext cx="2057401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500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STEALTH Disposers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0073CF-7945-17EF-90B6-2C90796FE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66837"/>
            <a:ext cx="4066909" cy="5262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4BA61F-8C11-6750-A29A-E97EFDA2C736}"/>
              </a:ext>
            </a:extLst>
          </p:cNvPr>
          <p:cNvSpPr txBox="1"/>
          <p:nvPr/>
        </p:nvSpPr>
        <p:spPr>
          <a:xfrm>
            <a:off x="5257800" y="2057400"/>
            <a:ext cx="32766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1" i="0" dirty="0">
                <a:solidFill>
                  <a:srgbClr val="333333"/>
                </a:solidFill>
                <a:effectLst/>
                <a:latin typeface="Raleway" pitchFamily="2" charset="0"/>
              </a:rPr>
              <a:t>Size Does Matter…Under The Sink</a:t>
            </a:r>
          </a:p>
          <a:p>
            <a:pPr algn="l" fontAlgn="base"/>
            <a:endParaRPr lang="en-US" b="0" i="0" dirty="0">
              <a:solidFill>
                <a:srgbClr val="333333"/>
              </a:solidFill>
              <a:effectLst/>
              <a:latin typeface="Raleway" pitchFamily="2" charset="0"/>
            </a:endParaRPr>
          </a:p>
          <a:p>
            <a:pPr algn="l" fontAlgn="base"/>
            <a:r>
              <a:rPr lang="en-US" sz="1600" b="0" i="0" dirty="0">
                <a:solidFill>
                  <a:srgbClr val="333333"/>
                </a:solidFill>
                <a:effectLst/>
                <a:latin typeface="Raleway" pitchFamily="2" charset="0"/>
              </a:rPr>
              <a:t>The Perfect Grind® STEALTH Series has more power and torque with a 41% smaller footprint under the sink compared to the leading competition. Each model only measures 5-5/16″ wide with a height between 12-1/8″ and 14-5/8″.</a:t>
            </a:r>
          </a:p>
        </p:txBody>
      </p:sp>
    </p:spTree>
    <p:extLst>
      <p:ext uri="{BB962C8B-B14F-4D97-AF65-F5344CB8AC3E}">
        <p14:creationId xmlns:p14="http://schemas.microsoft.com/office/powerpoint/2010/main" val="1750691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2286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Museo Slab 500" pitchFamily="50" charset="0"/>
              </a:rPr>
              <a:t>STEALTHTRAP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E37F36-6DC5-81DD-614D-30A0263FC633}"/>
              </a:ext>
            </a:extLst>
          </p:cNvPr>
          <p:cNvSpPr txBox="1"/>
          <p:nvPr/>
        </p:nvSpPr>
        <p:spPr>
          <a:xfrm>
            <a:off x="304800" y="1397675"/>
            <a:ext cx="457671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1600" b="0" i="0" dirty="0">
                <a:solidFill>
                  <a:srgbClr val="333333"/>
                </a:solidFill>
                <a:effectLst/>
                <a:latin typeface="Raleway" pitchFamily="2" charset="0"/>
              </a:rPr>
              <a:t>By orienting the disposer discharge tube toward the back of the cabinet and using a STEALTHTRAP, customers can save vital storage space under the kitchen sink. </a:t>
            </a:r>
          </a:p>
          <a:p>
            <a:pPr algn="l" fontAlgn="base"/>
            <a:endParaRPr lang="en-US" sz="1600" b="0" i="0" dirty="0">
              <a:solidFill>
                <a:srgbClr val="333333"/>
              </a:solidFill>
              <a:effectLst/>
              <a:latin typeface="Raleway" pitchFamily="2" charset="0"/>
            </a:endParaRPr>
          </a:p>
          <a:p>
            <a:pPr algn="l" fontAlgn="base"/>
            <a:r>
              <a:rPr lang="en-US" sz="1600" b="0" i="0" dirty="0">
                <a:solidFill>
                  <a:srgbClr val="333333"/>
                </a:solidFill>
                <a:effectLst/>
                <a:latin typeface="Raleway" pitchFamily="2" charset="0"/>
              </a:rPr>
              <a:t>STEALTHTRAP is included with every STEALTH disposer; includes parts for single and double bowl.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1BAEE0-355E-5863-77AE-5303C600D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346200"/>
            <a:ext cx="2895600" cy="241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A54AA9-46A9-538A-D396-54C2B9A20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72" y="3937675"/>
            <a:ext cx="3238500" cy="2698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13CE31-6B74-63F3-ACC3-C7A99A10F0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61" b="9880"/>
          <a:stretch/>
        </p:blipFill>
        <p:spPr>
          <a:xfrm>
            <a:off x="4572000" y="3937675"/>
            <a:ext cx="3848100" cy="26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15522"/>
      </p:ext>
    </p:extLst>
  </p:cSld>
  <p:clrMapOvr>
    <a:masterClrMapping/>
  </p:clrMapOvr>
</p:sld>
</file>

<file path=ppt/theme/theme1.xml><?xml version="1.0" encoding="utf-8"?>
<a:theme xmlns:a="http://schemas.openxmlformats.org/drawingml/2006/main" name="2016 mp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40236</TotalTime>
  <Words>1958</Words>
  <Application>Microsoft Office PowerPoint</Application>
  <PresentationFormat>On-screen Show (4:3)</PresentationFormat>
  <Paragraphs>401</Paragraphs>
  <Slides>51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2" baseType="lpstr">
      <vt:lpstr>Arial</vt:lpstr>
      <vt:lpstr>Arial Rounded MT Bold</vt:lpstr>
      <vt:lpstr>Calibri</vt:lpstr>
      <vt:lpstr>Gill Sans MT</vt:lpstr>
      <vt:lpstr>Lato</vt:lpstr>
      <vt:lpstr>Montserrat</vt:lpstr>
      <vt:lpstr>Museo Slab 500</vt:lpstr>
      <vt:lpstr>museo-slab</vt:lpstr>
      <vt:lpstr>Raleway</vt:lpstr>
      <vt:lpstr>Segoe UI Light</vt:lpstr>
      <vt:lpstr>2016 mpp</vt:lpstr>
      <vt:lpstr>PowerPoint Presentation</vt:lpstr>
      <vt:lpstr>PowerPoint Presentation</vt:lpstr>
      <vt:lpstr>PowerPoint Presentation</vt:lpstr>
      <vt:lpstr>Single Lever Hot/Cold Faucet</vt:lpstr>
      <vt:lpstr>Universal Toilet Tank Lever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Pechar</dc:creator>
  <cp:lastModifiedBy>Tiffany Holbrook</cp:lastModifiedBy>
  <cp:revision>165</cp:revision>
  <cp:lastPrinted>2023-06-26T14:28:45Z</cp:lastPrinted>
  <dcterms:created xsi:type="dcterms:W3CDTF">2016-07-29T14:18:07Z</dcterms:created>
  <dcterms:modified xsi:type="dcterms:W3CDTF">2024-10-02T14:13:44Z</dcterms:modified>
</cp:coreProperties>
</file>